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0.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123"/>
  </p:notesMasterIdLst>
  <p:handoutMasterIdLst>
    <p:handoutMasterId r:id="rId124"/>
  </p:handoutMasterIdLst>
  <p:sldIdLst>
    <p:sldId id="1777" r:id="rId2"/>
    <p:sldId id="1838" r:id="rId3"/>
    <p:sldId id="1839" r:id="rId4"/>
    <p:sldId id="1840" r:id="rId5"/>
    <p:sldId id="1841" r:id="rId6"/>
    <p:sldId id="1842" r:id="rId7"/>
    <p:sldId id="1843" r:id="rId8"/>
    <p:sldId id="1844" r:id="rId9"/>
    <p:sldId id="1845" r:id="rId10"/>
    <p:sldId id="1846" r:id="rId11"/>
    <p:sldId id="1847" r:id="rId12"/>
    <p:sldId id="1848" r:id="rId13"/>
    <p:sldId id="1849" r:id="rId14"/>
    <p:sldId id="1850" r:id="rId15"/>
    <p:sldId id="264" r:id="rId16"/>
    <p:sldId id="270" r:id="rId17"/>
    <p:sldId id="269" r:id="rId18"/>
    <p:sldId id="271"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654" r:id="rId69"/>
    <p:sldId id="659" r:id="rId70"/>
    <p:sldId id="660" r:id="rId71"/>
    <p:sldId id="662" r:id="rId72"/>
    <p:sldId id="597" r:id="rId73"/>
    <p:sldId id="664" r:id="rId74"/>
    <p:sldId id="622" r:id="rId75"/>
    <p:sldId id="706" r:id="rId76"/>
    <p:sldId id="707" r:id="rId77"/>
    <p:sldId id="708" r:id="rId78"/>
    <p:sldId id="628" r:id="rId79"/>
    <p:sldId id="627" r:id="rId80"/>
    <p:sldId id="629" r:id="rId81"/>
    <p:sldId id="710" r:id="rId82"/>
    <p:sldId id="713" r:id="rId83"/>
    <p:sldId id="712" r:id="rId84"/>
    <p:sldId id="711" r:id="rId85"/>
    <p:sldId id="666" r:id="rId86"/>
    <p:sldId id="630" r:id="rId87"/>
    <p:sldId id="665" r:id="rId88"/>
    <p:sldId id="667" r:id="rId89"/>
    <p:sldId id="668" r:id="rId90"/>
    <p:sldId id="714" r:id="rId91"/>
    <p:sldId id="682" r:id="rId92"/>
    <p:sldId id="683" r:id="rId93"/>
    <p:sldId id="684" r:id="rId94"/>
    <p:sldId id="685" r:id="rId95"/>
    <p:sldId id="686" r:id="rId96"/>
    <p:sldId id="687" r:id="rId97"/>
    <p:sldId id="688" r:id="rId98"/>
    <p:sldId id="689" r:id="rId99"/>
    <p:sldId id="690" r:id="rId100"/>
    <p:sldId id="691" r:id="rId101"/>
    <p:sldId id="693" r:id="rId102"/>
    <p:sldId id="694" r:id="rId103"/>
    <p:sldId id="695" r:id="rId104"/>
    <p:sldId id="697" r:id="rId105"/>
    <p:sldId id="698" r:id="rId106"/>
    <p:sldId id="669" r:id="rId107"/>
    <p:sldId id="670" r:id="rId108"/>
    <p:sldId id="671" r:id="rId109"/>
    <p:sldId id="696" r:id="rId110"/>
    <p:sldId id="672" r:id="rId111"/>
    <p:sldId id="673" r:id="rId112"/>
    <p:sldId id="674" r:id="rId113"/>
    <p:sldId id="675" r:id="rId114"/>
    <p:sldId id="676" r:id="rId115"/>
    <p:sldId id="677" r:id="rId116"/>
    <p:sldId id="678" r:id="rId117"/>
    <p:sldId id="679" r:id="rId118"/>
    <p:sldId id="680" r:id="rId119"/>
    <p:sldId id="703" r:id="rId120"/>
    <p:sldId id="704" r:id="rId121"/>
    <p:sldId id="705" r:id="rId12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F3028"/>
    <a:srgbClr val="BD582B"/>
    <a:srgbClr val="E48312"/>
    <a:srgbClr val="C95ECB"/>
    <a:srgbClr val="333399"/>
    <a:srgbClr val="0000FF"/>
    <a:srgbClr val="FF0066"/>
    <a:srgbClr val="008000"/>
    <a:srgbClr val="D6009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31" autoAdjust="0"/>
    <p:restoredTop sz="88343" autoAdjust="0"/>
  </p:normalViewPr>
  <p:slideViewPr>
    <p:cSldViewPr>
      <p:cViewPr>
        <p:scale>
          <a:sx n="96" d="100"/>
          <a:sy n="96" d="100"/>
        </p:scale>
        <p:origin x="968" y="44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E6B2975-BCDD-4B8A-BEF6-6FE368AB3DD3}">
      <dgm:prSet/>
      <dgm:spPr/>
      <dgm:t>
        <a:bodyPr/>
        <a:lstStyle/>
        <a:p>
          <a:pPr>
            <a:lnSpc>
              <a:spcPct val="100000"/>
            </a:lnSpc>
          </a:pPr>
          <a:r>
            <a:rPr lang="en-US" dirty="0"/>
            <a:t>Quiz 2 on n-gram LMs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lnSpc>
              <a:spcPct val="100000"/>
            </a:lnSpc>
          </a:pPr>
          <a:r>
            <a:rPr lang="en-US"/>
            <a:t>Homework 3 is due on Wednesday</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pPr>
          <a:r>
            <a:rPr lang="en-US" dirty="0"/>
            <a:t>Read Textbook Chapters 3 and 6</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5FC434B5-04D9-492D-BAD5-42493527CDDF}" type="pres">
      <dgm:prSet presAssocID="{2583C50B-6054-455F-90D6-FB2A8A57E038}" presName="root" presStyleCnt="0">
        <dgm:presLayoutVars>
          <dgm:dir/>
          <dgm:resizeHandles val="exact"/>
        </dgm:presLayoutVars>
      </dgm:prSet>
      <dgm:spPr/>
    </dgm:pt>
    <dgm:pt modelId="{E8A6D209-C88F-4644-9341-B11E4F586E51}" type="pres">
      <dgm:prSet presAssocID="{EE6B2975-BCDD-4B8A-BEF6-6FE368AB3DD3}" presName="compNode" presStyleCnt="0"/>
      <dgm:spPr/>
    </dgm:pt>
    <dgm:pt modelId="{CD62D679-5CBF-489C-AB1B-5E6945FBDA42}" type="pres">
      <dgm:prSet presAssocID="{EE6B2975-BCDD-4B8A-BEF6-6FE368AB3DD3}" presName="bgRect" presStyleLbl="bgShp" presStyleIdx="0" presStyleCnt="3"/>
      <dgm:spPr/>
    </dgm:pt>
    <dgm:pt modelId="{12573004-0E25-46C5-A4C2-BE6CE9BE1135}"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09C74EBC-374E-4F35-86D4-60E43072926C}" type="pres">
      <dgm:prSet presAssocID="{EE6B2975-BCDD-4B8A-BEF6-6FE368AB3DD3}" presName="spaceRect" presStyleCnt="0"/>
      <dgm:spPr/>
    </dgm:pt>
    <dgm:pt modelId="{0F070F4B-49E8-4555-B81A-663C864C9DBA}" type="pres">
      <dgm:prSet presAssocID="{EE6B2975-BCDD-4B8A-BEF6-6FE368AB3DD3}" presName="parTx" presStyleLbl="revTx" presStyleIdx="0" presStyleCnt="3">
        <dgm:presLayoutVars>
          <dgm:chMax val="0"/>
          <dgm:chPref val="0"/>
        </dgm:presLayoutVars>
      </dgm:prSet>
      <dgm:spPr/>
    </dgm:pt>
    <dgm:pt modelId="{6E59D4AE-2024-4941-97AE-A5B61C4C28A3}" type="pres">
      <dgm:prSet presAssocID="{2C369B64-4696-44ED-B327-697638F4A597}" presName="sibTrans" presStyleCnt="0"/>
      <dgm:spPr/>
    </dgm:pt>
    <dgm:pt modelId="{AC5C96E9-306B-467E-B63E-71030C5EDC46}" type="pres">
      <dgm:prSet presAssocID="{A48D0B29-4241-4399-A6C3-41F5433E7A67}" presName="compNode" presStyleCnt="0"/>
      <dgm:spPr/>
    </dgm:pt>
    <dgm:pt modelId="{FBFEBB62-0579-4775-A5CC-8FC8E44A4551}" type="pres">
      <dgm:prSet presAssocID="{A48D0B29-4241-4399-A6C3-41F5433E7A67}" presName="bgRect" presStyleLbl="bgShp" presStyleIdx="1" presStyleCnt="3"/>
      <dgm:spPr/>
    </dgm:pt>
    <dgm:pt modelId="{92B7A285-749A-4907-B120-DFF50EF295AD}"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452F14AD-D561-4F28-9A5B-D0E5C7EA8378}" type="pres">
      <dgm:prSet presAssocID="{A48D0B29-4241-4399-A6C3-41F5433E7A67}" presName="spaceRect" presStyleCnt="0"/>
      <dgm:spPr/>
    </dgm:pt>
    <dgm:pt modelId="{91F1658B-6F40-4D25-AD8B-769798859E12}" type="pres">
      <dgm:prSet presAssocID="{A48D0B29-4241-4399-A6C3-41F5433E7A67}" presName="parTx" presStyleLbl="revTx" presStyleIdx="1" presStyleCnt="3">
        <dgm:presLayoutVars>
          <dgm:chMax val="0"/>
          <dgm:chPref val="0"/>
        </dgm:presLayoutVars>
      </dgm:prSet>
      <dgm:spPr/>
    </dgm:pt>
    <dgm:pt modelId="{BF30963E-2678-4DE8-9AE2-5E2779744A14}" type="pres">
      <dgm:prSet presAssocID="{FF49A62F-09B9-4824-860D-A57C33BFD23C}" presName="sibTrans" presStyleCnt="0"/>
      <dgm:spPr/>
    </dgm:pt>
    <dgm:pt modelId="{66E11AF9-D651-4E9E-8659-8B7C5A3C01CB}" type="pres">
      <dgm:prSet presAssocID="{B300A597-B889-4E59-ABDD-437047D2ACAF}" presName="compNode" presStyleCnt="0"/>
      <dgm:spPr/>
    </dgm:pt>
    <dgm:pt modelId="{7B9B2192-2748-47F3-8CBB-00D1A4EE5654}" type="pres">
      <dgm:prSet presAssocID="{B300A597-B889-4E59-ABDD-437047D2ACAF}" presName="bgRect" presStyleLbl="bgShp" presStyleIdx="2" presStyleCnt="3"/>
      <dgm:spPr/>
    </dgm:pt>
    <dgm:pt modelId="{1F5A5768-1E31-4931-B716-67E1949C9728}"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09E19545-C1BE-4FD3-9372-EFF220D97C07}" type="pres">
      <dgm:prSet presAssocID="{B300A597-B889-4E59-ABDD-437047D2ACAF}" presName="spaceRect" presStyleCnt="0"/>
      <dgm:spPr/>
    </dgm:pt>
    <dgm:pt modelId="{6B1A4193-E146-4EED-8A24-1C3B0AF6B90B}" type="pres">
      <dgm:prSet presAssocID="{B300A597-B889-4E59-ABDD-437047D2ACAF}" presName="parTx" presStyleLbl="revTx" presStyleIdx="2" presStyleCnt="3">
        <dgm:presLayoutVars>
          <dgm:chMax val="0"/>
          <dgm:chPref val="0"/>
        </dgm:presLayoutVars>
      </dgm:prSet>
      <dgm:spPr/>
    </dgm:pt>
  </dgm:ptLst>
  <dgm:cxnLst>
    <dgm:cxn modelId="{A920EB66-4E1A-4D44-8375-5349B68CCF48}" srcId="{2583C50B-6054-455F-90D6-FB2A8A57E038}" destId="{B300A597-B889-4E59-ABDD-437047D2ACAF}" srcOrd="2" destOrd="0" parTransId="{7C89342F-F0B4-4731-9E06-7410BAA11441}" sibTransId="{74B5C8E1-4E2C-459E-85B2-55D1610E0771}"/>
    <dgm:cxn modelId="{39796976-6326-42CB-AB14-602239CD345B}" srcId="{2583C50B-6054-455F-90D6-FB2A8A57E038}" destId="{EE6B2975-BCDD-4B8A-BEF6-6FE368AB3DD3}" srcOrd="0" destOrd="0" parTransId="{BFFCA771-36F9-46D5-9C2A-D19EAE6C223F}" sibTransId="{2C369B64-4696-44ED-B327-697638F4A597}"/>
    <dgm:cxn modelId="{C37CFDAF-FC08-9C46-B94A-FE9104A9DDF4}" type="presOf" srcId="{2583C50B-6054-455F-90D6-FB2A8A57E038}" destId="{5FC434B5-04D9-492D-BAD5-42493527CDDF}" srcOrd="0" destOrd="0" presId="urn:microsoft.com/office/officeart/2018/2/layout/IconVerticalSolidList"/>
    <dgm:cxn modelId="{7BD601C3-733F-3441-BA46-8EDD184A9187}" type="presOf" srcId="{B300A597-B889-4E59-ABDD-437047D2ACAF}" destId="{6B1A4193-E146-4EED-8A24-1C3B0AF6B90B}" srcOrd="0" destOrd="0" presId="urn:microsoft.com/office/officeart/2018/2/layout/IconVerticalSolidList"/>
    <dgm:cxn modelId="{12DD09D1-A5E7-ED4C-B93A-90304F551A98}" type="presOf" srcId="{A48D0B29-4241-4399-A6C3-41F5433E7A67}" destId="{91F1658B-6F40-4D25-AD8B-769798859E12}" srcOrd="0" destOrd="0" presId="urn:microsoft.com/office/officeart/2018/2/layout/IconVerticalSolidList"/>
    <dgm:cxn modelId="{2B2B7DD4-1777-5E47-BEE3-6C86A3D68246}" type="presOf" srcId="{EE6B2975-BCDD-4B8A-BEF6-6FE368AB3DD3}" destId="{0F070F4B-49E8-4555-B81A-663C864C9DBA}" srcOrd="0" destOrd="0" presId="urn:microsoft.com/office/officeart/2018/2/layout/IconVerticalSolidList"/>
    <dgm:cxn modelId="{ABEAD8F4-F414-45F8-8BAB-04CF35453C17}" srcId="{2583C50B-6054-455F-90D6-FB2A8A57E038}" destId="{A48D0B29-4241-4399-A6C3-41F5433E7A67}" srcOrd="1" destOrd="0" parTransId="{E47BFA79-C5A5-41FE-89B6-A7D442D1BADC}" sibTransId="{FF49A62F-09B9-4824-860D-A57C33BFD23C}"/>
    <dgm:cxn modelId="{89F2786C-82F5-334F-A7F4-F44E5789B8CA}" type="presParOf" srcId="{5FC434B5-04D9-492D-BAD5-42493527CDDF}" destId="{E8A6D209-C88F-4644-9341-B11E4F586E51}" srcOrd="0" destOrd="0" presId="urn:microsoft.com/office/officeart/2018/2/layout/IconVerticalSolidList"/>
    <dgm:cxn modelId="{09B7DB99-B795-D14B-89A1-2146957E65FC}" type="presParOf" srcId="{E8A6D209-C88F-4644-9341-B11E4F586E51}" destId="{CD62D679-5CBF-489C-AB1B-5E6945FBDA42}" srcOrd="0" destOrd="0" presId="urn:microsoft.com/office/officeart/2018/2/layout/IconVerticalSolidList"/>
    <dgm:cxn modelId="{C83F820E-120B-8D43-8EC7-CFDBE5189A71}" type="presParOf" srcId="{E8A6D209-C88F-4644-9341-B11E4F586E51}" destId="{12573004-0E25-46C5-A4C2-BE6CE9BE1135}" srcOrd="1" destOrd="0" presId="urn:microsoft.com/office/officeart/2018/2/layout/IconVerticalSolidList"/>
    <dgm:cxn modelId="{0E5924FD-616C-B84C-8C45-11442A93A114}" type="presParOf" srcId="{E8A6D209-C88F-4644-9341-B11E4F586E51}" destId="{09C74EBC-374E-4F35-86D4-60E43072926C}" srcOrd="2" destOrd="0" presId="urn:microsoft.com/office/officeart/2018/2/layout/IconVerticalSolidList"/>
    <dgm:cxn modelId="{38852D76-4F43-A94D-88B2-1D82EED5EBED}" type="presParOf" srcId="{E8A6D209-C88F-4644-9341-B11E4F586E51}" destId="{0F070F4B-49E8-4555-B81A-663C864C9DBA}" srcOrd="3" destOrd="0" presId="urn:microsoft.com/office/officeart/2018/2/layout/IconVerticalSolidList"/>
    <dgm:cxn modelId="{7D6480E3-BEB2-194E-ABC4-FCE7E73456FF}" type="presParOf" srcId="{5FC434B5-04D9-492D-BAD5-42493527CDDF}" destId="{6E59D4AE-2024-4941-97AE-A5B61C4C28A3}" srcOrd="1" destOrd="0" presId="urn:microsoft.com/office/officeart/2018/2/layout/IconVerticalSolidList"/>
    <dgm:cxn modelId="{CFDF7441-372C-4449-AB89-26550915685F}" type="presParOf" srcId="{5FC434B5-04D9-492D-BAD5-42493527CDDF}" destId="{AC5C96E9-306B-467E-B63E-71030C5EDC46}" srcOrd="2" destOrd="0" presId="urn:microsoft.com/office/officeart/2018/2/layout/IconVerticalSolidList"/>
    <dgm:cxn modelId="{2E07030D-EE6C-5740-B4C7-7326926778F2}" type="presParOf" srcId="{AC5C96E9-306B-467E-B63E-71030C5EDC46}" destId="{FBFEBB62-0579-4775-A5CC-8FC8E44A4551}" srcOrd="0" destOrd="0" presId="urn:microsoft.com/office/officeart/2018/2/layout/IconVerticalSolidList"/>
    <dgm:cxn modelId="{25E5E09D-6A99-C44C-B133-FC215C1B721A}" type="presParOf" srcId="{AC5C96E9-306B-467E-B63E-71030C5EDC46}" destId="{92B7A285-749A-4907-B120-DFF50EF295AD}" srcOrd="1" destOrd="0" presId="urn:microsoft.com/office/officeart/2018/2/layout/IconVerticalSolidList"/>
    <dgm:cxn modelId="{D08371ED-B482-014C-8B68-FF4AF20D9E9D}" type="presParOf" srcId="{AC5C96E9-306B-467E-B63E-71030C5EDC46}" destId="{452F14AD-D561-4F28-9A5B-D0E5C7EA8378}" srcOrd="2" destOrd="0" presId="urn:microsoft.com/office/officeart/2018/2/layout/IconVerticalSolidList"/>
    <dgm:cxn modelId="{50B14FAA-2F3B-DF4B-A635-126EFDDACD48}" type="presParOf" srcId="{AC5C96E9-306B-467E-B63E-71030C5EDC46}" destId="{91F1658B-6F40-4D25-AD8B-769798859E12}" srcOrd="3" destOrd="0" presId="urn:microsoft.com/office/officeart/2018/2/layout/IconVerticalSolidList"/>
    <dgm:cxn modelId="{E0AF54CF-9D72-C447-938F-E9022CF442F3}" type="presParOf" srcId="{5FC434B5-04D9-492D-BAD5-42493527CDDF}" destId="{BF30963E-2678-4DE8-9AE2-5E2779744A14}" srcOrd="3" destOrd="0" presId="urn:microsoft.com/office/officeart/2018/2/layout/IconVerticalSolidList"/>
    <dgm:cxn modelId="{F5126373-4C82-FB40-8D78-8B088B81E8F0}" type="presParOf" srcId="{5FC434B5-04D9-492D-BAD5-42493527CDDF}" destId="{66E11AF9-D651-4E9E-8659-8B7C5A3C01CB}" srcOrd="4" destOrd="0" presId="urn:microsoft.com/office/officeart/2018/2/layout/IconVerticalSolidList"/>
    <dgm:cxn modelId="{8654CCAB-1F68-9241-9DA0-F80632C2B864}" type="presParOf" srcId="{66E11AF9-D651-4E9E-8659-8B7C5A3C01CB}" destId="{7B9B2192-2748-47F3-8CBB-00D1A4EE5654}" srcOrd="0" destOrd="0" presId="urn:microsoft.com/office/officeart/2018/2/layout/IconVerticalSolidList"/>
    <dgm:cxn modelId="{6CD720C0-C866-974C-A8C5-FCBD213BCB5D}" type="presParOf" srcId="{66E11AF9-D651-4E9E-8659-8B7C5A3C01CB}" destId="{1F5A5768-1E31-4931-B716-67E1949C9728}" srcOrd="1" destOrd="0" presId="urn:microsoft.com/office/officeart/2018/2/layout/IconVerticalSolidList"/>
    <dgm:cxn modelId="{1BC1F1F4-8E65-CD4E-8854-4CB412E868A0}" type="presParOf" srcId="{66E11AF9-D651-4E9E-8659-8B7C5A3C01CB}" destId="{09E19545-C1BE-4FD3-9372-EFF220D97C07}" srcOrd="2" destOrd="0" presId="urn:microsoft.com/office/officeart/2018/2/layout/IconVerticalSolidList"/>
    <dgm:cxn modelId="{D6797ECC-BA27-0749-953A-2ED00F01512D}" type="presParOf" srcId="{66E11AF9-D651-4E9E-8659-8B7C5A3C01CB}" destId="{6B1A4193-E146-4EED-8A24-1C3B0AF6B90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2D679-5CBF-489C-AB1B-5E6945FBDA42}">
      <dsp:nvSpPr>
        <dsp:cNvPr id="0" name=""/>
        <dsp:cNvSpPr/>
      </dsp:nvSpPr>
      <dsp:spPr>
        <a:xfrm>
          <a:off x="0" y="689"/>
          <a:ext cx="5098256" cy="16138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573004-0E25-46C5-A4C2-BE6CE9BE1135}">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070F4B-49E8-4555-B81A-663C864C9DBA}">
      <dsp:nvSpPr>
        <dsp:cNvPr id="0" name=""/>
        <dsp:cNvSpPr/>
      </dsp:nvSpPr>
      <dsp:spPr>
        <a:xfrm>
          <a:off x="1864015" y="689"/>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kern="1200" dirty="0"/>
            <a:t>Quiz 2 on n-gram LMs is due tonight before 11:59pm.</a:t>
          </a:r>
        </a:p>
      </dsp:txBody>
      <dsp:txXfrm>
        <a:off x="1864015" y="689"/>
        <a:ext cx="3234240" cy="1613866"/>
      </dsp:txXfrm>
    </dsp:sp>
    <dsp:sp modelId="{FBFEBB62-0579-4775-A5CC-8FC8E44A4551}">
      <dsp:nvSpPr>
        <dsp:cNvPr id="0" name=""/>
        <dsp:cNvSpPr/>
      </dsp:nvSpPr>
      <dsp:spPr>
        <a:xfrm>
          <a:off x="0" y="2018022"/>
          <a:ext cx="5098256" cy="16138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B7A285-749A-4907-B120-DFF50EF295AD}">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F1658B-6F40-4D25-AD8B-769798859E12}">
      <dsp:nvSpPr>
        <dsp:cNvPr id="0" name=""/>
        <dsp:cNvSpPr/>
      </dsp:nvSpPr>
      <dsp:spPr>
        <a:xfrm>
          <a:off x="1864015" y="2018022"/>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kern="1200"/>
            <a:t>Homework 3 is due on Wednesday</a:t>
          </a:r>
        </a:p>
      </dsp:txBody>
      <dsp:txXfrm>
        <a:off x="1864015" y="2018022"/>
        <a:ext cx="3234240" cy="1613866"/>
      </dsp:txXfrm>
    </dsp:sp>
    <dsp:sp modelId="{7B9B2192-2748-47F3-8CBB-00D1A4EE5654}">
      <dsp:nvSpPr>
        <dsp:cNvPr id="0" name=""/>
        <dsp:cNvSpPr/>
      </dsp:nvSpPr>
      <dsp:spPr>
        <a:xfrm>
          <a:off x="0" y="4035355"/>
          <a:ext cx="5098256" cy="16138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5A5768-1E31-4931-B716-67E1949C9728}">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1A4193-E146-4EED-8A24-1C3B0AF6B90B}">
      <dsp:nvSpPr>
        <dsp:cNvPr id="0" name=""/>
        <dsp:cNvSpPr/>
      </dsp:nvSpPr>
      <dsp:spPr>
        <a:xfrm>
          <a:off x="1864015" y="4035355"/>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kern="1200" dirty="0"/>
            <a:t>Read Textbook Chapters 3 and 6</a:t>
          </a:r>
        </a:p>
      </dsp:txBody>
      <dsp:txXfrm>
        <a:off x="1864015" y="4035355"/>
        <a:ext cx="3234240" cy="16138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 Id="rId5" Type="http://schemas.openxmlformats.org/officeDocument/2006/relationships/image" Target="../media/image69.emf"/><Relationship Id="rId4" Type="http://schemas.openxmlformats.org/officeDocument/2006/relationships/image" Target="../media/image6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2.emf"/><Relationship Id="rId1" Type="http://schemas.openxmlformats.org/officeDocument/2006/relationships/image" Target="../media/image71.png"/><Relationship Id="rId5" Type="http://schemas.openxmlformats.org/officeDocument/2006/relationships/image" Target="../media/image74.emf"/><Relationship Id="rId4" Type="http://schemas.openxmlformats.org/officeDocument/2006/relationships/image" Target="../media/image73.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image" Target="../media/image51.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2/3/20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2/3/20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085887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320553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350439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r>
              <a:t>SMART pioneered many of the concepts that are used in modern search engines </a:t>
            </a:r>
          </a:p>
          <a:p>
            <a:endParaRPr/>
          </a:p>
          <a:p>
            <a:r>
              <a:t>The idea of vector space models stems from Information Retrieval (IR) where instead of representing words as points in space, we represent documents as points in space, and a query can be represented as a point in the same space as the documents (the query is a pseudo- document).  Then we return a sorted list of documents, starting with the document that is closest in space to the query.</a:t>
            </a:r>
          </a:p>
        </p:txBody>
      </p:sp>
    </p:spTree>
    <p:extLst>
      <p:ext uri="{BB962C8B-B14F-4D97-AF65-F5344CB8AC3E}">
        <p14:creationId xmlns:p14="http://schemas.microsoft.com/office/powerpoint/2010/main" val="2052075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3812207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2678384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t>Ask this question of students, write down their answers.  Here are some:</a:t>
            </a:r>
          </a:p>
          <a:p>
            <a:r>
              <a:t>Authorship attribution</a:t>
            </a:r>
          </a:p>
          <a:p>
            <a:r>
              <a:t>Plagiarism detection </a:t>
            </a:r>
          </a:p>
          <a:p>
            <a:r>
              <a:t>Document de-duplication</a:t>
            </a:r>
          </a:p>
          <a:p>
            <a:r>
              <a:t>Compare documents by "tone"</a:t>
            </a:r>
          </a:p>
          <a:p>
            <a:r>
              <a:t>IR where query = document</a:t>
            </a:r>
          </a:p>
        </p:txBody>
      </p:sp>
    </p:spTree>
    <p:extLst>
      <p:ext uri="{BB962C8B-B14F-4D97-AF65-F5344CB8AC3E}">
        <p14:creationId xmlns:p14="http://schemas.microsoft.com/office/powerpoint/2010/main" val="325017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2691825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791342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368290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231972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228613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462625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31200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2992270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99627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069104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450666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01201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586652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994914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498148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15121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noRot="1" noChangeAspect="1"/>
          </p:cNvSpPr>
          <p:nvPr>
            <p:ph type="sldImg"/>
          </p:nvPr>
        </p:nvSpPr>
        <p:spPr>
          <a:prstGeom prst="rect">
            <a:avLst/>
          </a:prstGeom>
        </p:spPr>
        <p:txBody>
          <a:bodyPr/>
          <a:lstStyle/>
          <a:p>
            <a:endParaRPr/>
          </a:p>
        </p:txBody>
      </p:sp>
      <p:sp>
        <p:nvSpPr>
          <p:cNvPr id="571" name="Shape 571"/>
          <p:cNvSpPr>
            <a:spLocks noGrp="1"/>
          </p:cNvSpPr>
          <p:nvPr>
            <p:ph type="body" sz="quarter" idx="1"/>
          </p:nvPr>
        </p:nvSpPr>
        <p:spPr>
          <a:prstGeom prst="rect">
            <a:avLst/>
          </a:prstGeom>
        </p:spPr>
        <p:txBody>
          <a:bodyPr/>
          <a:lstStyle/>
          <a:p>
            <a:r>
              <a:t>Ask students.</a:t>
            </a:r>
          </a:p>
          <a:p>
            <a:r>
              <a:t>Trial and error?</a:t>
            </a:r>
          </a:p>
        </p:txBody>
      </p:sp>
    </p:spTree>
    <p:extLst>
      <p:ext uri="{BB962C8B-B14F-4D97-AF65-F5344CB8AC3E}">
        <p14:creationId xmlns:p14="http://schemas.microsoft.com/office/powerpoint/2010/main" val="4196535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noRot="1" noChangeAspect="1"/>
          </p:cNvSpPr>
          <p:nvPr>
            <p:ph type="sldImg"/>
          </p:nvPr>
        </p:nvSpPr>
        <p:spPr>
          <a:prstGeom prst="rect">
            <a:avLst/>
          </a:prstGeom>
        </p:spPr>
        <p:txBody>
          <a:bodyPr/>
          <a:lstStyle/>
          <a:p>
            <a:endParaRPr/>
          </a:p>
        </p:txBody>
      </p:sp>
      <p:sp>
        <p:nvSpPr>
          <p:cNvPr id="576" name="Shape 576"/>
          <p:cNvSpPr>
            <a:spLocks noGrp="1"/>
          </p:cNvSpPr>
          <p:nvPr>
            <p:ph type="body" sz="quarter" idx="1"/>
          </p:nvPr>
        </p:nvSpPr>
        <p:spPr>
          <a:prstGeom prst="rect">
            <a:avLst/>
          </a:prstGeom>
        </p:spPr>
        <p:txBody>
          <a:bodyPr/>
          <a:lstStyle/>
          <a:p>
            <a:r>
              <a:t>Ask students.</a:t>
            </a:r>
          </a:p>
          <a:p>
            <a:r>
              <a:t>Trial and error?</a:t>
            </a:r>
          </a:p>
        </p:txBody>
      </p:sp>
    </p:spTree>
    <p:extLst>
      <p:ext uri="{BB962C8B-B14F-4D97-AF65-F5344CB8AC3E}">
        <p14:creationId xmlns:p14="http://schemas.microsoft.com/office/powerpoint/2010/main" val="3334729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Shape 589"/>
          <p:cNvSpPr>
            <a:spLocks noGrp="1" noRot="1" noChangeAspect="1"/>
          </p:cNvSpPr>
          <p:nvPr>
            <p:ph type="sldImg"/>
          </p:nvPr>
        </p:nvSpPr>
        <p:spPr>
          <a:prstGeom prst="rect">
            <a:avLst/>
          </a:prstGeom>
        </p:spPr>
        <p:txBody>
          <a:bodyPr/>
          <a:lstStyle/>
          <a:p>
            <a:endParaRPr/>
          </a:p>
        </p:txBody>
      </p:sp>
      <p:sp>
        <p:nvSpPr>
          <p:cNvPr id="590" name="Shape 590"/>
          <p:cNvSpPr>
            <a:spLocks noGrp="1"/>
          </p:cNvSpPr>
          <p:nvPr>
            <p:ph type="body" sz="quarter" idx="1"/>
          </p:nvPr>
        </p:nvSpPr>
        <p:spPr>
          <a:prstGeom prst="rect">
            <a:avLst/>
          </a:prstGeom>
        </p:spPr>
        <p:txBody>
          <a:bodyPr/>
          <a:lstStyle/>
          <a:p>
            <a:r>
              <a:t>range  -1 to 1</a:t>
            </a:r>
          </a:p>
        </p:txBody>
      </p:sp>
    </p:spTree>
    <p:extLst>
      <p:ext uri="{BB962C8B-B14F-4D97-AF65-F5344CB8AC3E}">
        <p14:creationId xmlns:p14="http://schemas.microsoft.com/office/powerpoint/2010/main" val="2129213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68</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Comparing rows</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684258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D408EE-8737-D141-9FE5-8DAEE476D1D6}" type="slidenum">
              <a:rPr lang="en-US"/>
              <a:pPr/>
              <a:t>70</a:t>
            </a:fld>
            <a:endParaRPr lang="en-US"/>
          </a:p>
        </p:txBody>
      </p:sp>
      <p:sp>
        <p:nvSpPr>
          <p:cNvPr id="1440770" name="Rectangle 2"/>
          <p:cNvSpPr>
            <a:spLocks noGrp="1" noRot="1" noChangeAspect="1" noChangeArrowheads="1"/>
          </p:cNvSpPr>
          <p:nvPr>
            <p:ph type="sldImg"/>
          </p:nvPr>
        </p:nvSpPr>
        <p:spPr bwMode="auto">
          <a:xfrm>
            <a:off x="1073150" y="704850"/>
            <a:ext cx="4699000" cy="3524250"/>
          </a:xfrm>
          <a:prstGeom prst="rect">
            <a:avLst/>
          </a:prstGeom>
          <a:solidFill>
            <a:srgbClr val="FFFFFF"/>
          </a:solidFill>
          <a:ln>
            <a:solidFill>
              <a:srgbClr val="000000"/>
            </a:solidFill>
            <a:miter lim="800000"/>
            <a:headEnd/>
            <a:tailEnd/>
          </a:ln>
        </p:spPr>
      </p:sp>
      <p:sp>
        <p:nvSpPr>
          <p:cNvPr id="1440771"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2492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Vectors for representing words are generally called </a:t>
            </a:r>
            <a:r>
              <a:rPr kumimoji="1" lang="en-US" sz="1200" b="0" kern="1200" dirty="0" err="1">
                <a:solidFill>
                  <a:schemeClr val="tx1"/>
                </a:solidFill>
                <a:effectLst/>
                <a:latin typeface="Arial" pitchFamily="-65" charset="0"/>
                <a:ea typeface="ＭＳ Ｐゴシック" pitchFamily="-65" charset="-128"/>
                <a:cs typeface="ＭＳ Ｐゴシック" pitchFamily="-65" charset="-128"/>
              </a:rPr>
              <a:t>embeddings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because the word is embedded in a particular vector space. </a:t>
            </a:r>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73</a:t>
            </a:fld>
            <a:endParaRPr lang="en-US"/>
          </a:p>
        </p:txBody>
      </p:sp>
    </p:spTree>
    <p:extLst>
      <p:ext uri="{BB962C8B-B14F-4D97-AF65-F5344CB8AC3E}">
        <p14:creationId xmlns:p14="http://schemas.microsoft.com/office/powerpoint/2010/main" val="3408338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Lucida Sans Unicode" charset="0"/>
                <a:ea typeface="Lucida Sans Unicode" charset="0"/>
                <a:cs typeface="Lucida Sans Unicode" charset="0"/>
              </a:rPr>
              <a:t>What is a document?  Shakespeare’s plays, Wikipedia articles, IMDB</a:t>
            </a:r>
            <a:r>
              <a:rPr lang="en-US" sz="1200" baseline="0" dirty="0">
                <a:latin typeface="Lucida Sans Unicode" charset="0"/>
                <a:ea typeface="Lucida Sans Unicode" charset="0"/>
                <a:cs typeface="Lucida Sans Unicode" charset="0"/>
              </a:rPr>
              <a:t> movie reviews, speeches by politicians (SOTU addresses), real estate listings.</a:t>
            </a:r>
          </a:p>
          <a:p>
            <a:endParaRPr lang="en-US" sz="1200" baseline="0" dirty="0">
              <a:latin typeface="Lucida Sans Unicode" charset="0"/>
              <a:ea typeface="Lucida Sans Unicode" charset="0"/>
              <a:cs typeface="Lucida Sans Unicode" charset="0"/>
            </a:endParaRPr>
          </a:p>
          <a:p>
            <a:r>
              <a:rPr lang="en-US" sz="1200" baseline="0" dirty="0">
                <a:latin typeface="Lucida Sans Unicode" charset="0"/>
                <a:ea typeface="Lucida Sans Unicode" charset="0"/>
                <a:cs typeface="Lucida Sans Unicode" charset="0"/>
              </a:rPr>
              <a:t>Rows: Abandon, Abdicate, </a:t>
            </a:r>
            <a:r>
              <a:rPr lang="en-US" sz="1200" baseline="0" dirty="0" err="1">
                <a:latin typeface="Lucida Sans Unicode" charset="0"/>
                <a:ea typeface="Lucida Sans Unicode" charset="0"/>
                <a:cs typeface="Lucida Sans Unicode" charset="0"/>
              </a:rPr>
              <a:t>Abhore</a:t>
            </a:r>
            <a:r>
              <a:rPr lang="en-US" sz="1200" baseline="0" dirty="0">
                <a:latin typeface="Lucida Sans Unicode" charset="0"/>
                <a:ea typeface="Lucida Sans Unicode" charset="0"/>
                <a:cs typeface="Lucida Sans Unicode" charset="0"/>
              </a:rPr>
              <a:t>, Academic </a:t>
            </a:r>
            <a:r>
              <a:rPr lang="mr-IN" sz="1200" baseline="0" dirty="0">
                <a:latin typeface="Lucida Sans Unicode" charset="0"/>
                <a:ea typeface="Lucida Sans Unicode" charset="0"/>
                <a:cs typeface="Lucida Sans Unicode" charset="0"/>
              </a:rPr>
              <a:t>…</a:t>
            </a:r>
            <a:r>
              <a:rPr lang="en-US" sz="1200" baseline="0" dirty="0">
                <a:latin typeface="Lucida Sans Unicode" charset="0"/>
                <a:ea typeface="Lucida Sans Unicode" charset="0"/>
                <a:cs typeface="Lucida Sans Unicode" charset="0"/>
              </a:rPr>
              <a:t> Zygodactyl, </a:t>
            </a:r>
            <a:r>
              <a:rPr lang="en-US" sz="1200" baseline="0" dirty="0" err="1">
                <a:latin typeface="Lucida Sans Unicode" charset="0"/>
                <a:ea typeface="Lucida Sans Unicode" charset="0"/>
                <a:cs typeface="Lucida Sans Unicode" charset="0"/>
              </a:rPr>
              <a:t>Zymergy</a:t>
            </a:r>
            <a:r>
              <a:rPr lang="en-US" sz="1200" baseline="0" dirty="0">
                <a:latin typeface="Lucida Sans Unicode" charset="0"/>
                <a:ea typeface="Lucida Sans Unicode" charset="0"/>
                <a:cs typeface="Lucida Sans Unicode" charset="0"/>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2013390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latin typeface="Lucida Sans Unicode" charset="0"/>
                <a:ea typeface="Lucida Sans Unicode" charset="0"/>
                <a:cs typeface="Lucida Sans Unicode" charset="0"/>
              </a:rPr>
              <a:t>ℕ</a:t>
            </a:r>
            <a:r>
              <a:rPr lang="en-US" sz="1200" baseline="30000" dirty="0" err="1"/>
              <a:t>v</a:t>
            </a:r>
            <a:r>
              <a:rPr lang="en-US" sz="1200" dirty="0"/>
              <a:t>:  </a:t>
            </a:r>
            <a:r>
              <a:rPr lang="en-US" sz="1200" dirty="0">
                <a:latin typeface="Lucida Sans Unicode" charset="0"/>
                <a:ea typeface="Lucida Sans Unicode" charset="0"/>
                <a:cs typeface="Lucida Sans Unicode" charset="0"/>
              </a:rPr>
              <a:t>A</a:t>
            </a:r>
            <a:r>
              <a:rPr lang="en-US" sz="1200" baseline="0" dirty="0">
                <a:latin typeface="Lucida Sans Unicode" charset="0"/>
                <a:ea typeface="Lucida Sans Unicode" charset="0"/>
                <a:cs typeface="Lucida Sans Unicode" charset="0"/>
              </a:rPr>
              <a:t> vector of length V where the value of each of its element is a natural number.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4162485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t>
            </a:r>
            <a:r>
              <a:rPr lang="mr-IN" dirty="0"/>
              <a:t>–</a:t>
            </a:r>
            <a:r>
              <a:rPr lang="en-US" dirty="0"/>
              <a:t> why compare the similarity of documents? / What tasks would document similarity help us solve.</a:t>
            </a:r>
          </a:p>
          <a:p>
            <a:endParaRPr lang="en-US" dirty="0"/>
          </a:p>
          <a:p>
            <a:r>
              <a:rPr lang="en-US" dirty="0"/>
              <a:t>Author attribution / plagiarism detection / document de-duplication</a:t>
            </a:r>
          </a:p>
          <a:p>
            <a:r>
              <a:rPr lang="en-US" dirty="0"/>
              <a:t>Clustering documents into categories</a:t>
            </a:r>
          </a:p>
          <a:p>
            <a:r>
              <a:rPr lang="en-US" dirty="0"/>
              <a:t>Recommendation systems</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76</a:t>
            </a:fld>
            <a:endParaRPr lang="en-US"/>
          </a:p>
        </p:txBody>
      </p:sp>
    </p:spTree>
    <p:extLst>
      <p:ext uri="{BB962C8B-B14F-4D97-AF65-F5344CB8AC3E}">
        <p14:creationId xmlns:p14="http://schemas.microsoft.com/office/powerpoint/2010/main" val="554492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latin typeface="Lucida Sans Unicode" charset="0"/>
                <a:ea typeface="Lucida Sans Unicode" charset="0"/>
                <a:cs typeface="Lucida Sans Unicode" charset="0"/>
              </a:rPr>
              <a:t>Rows: Abandon, Abdicate, </a:t>
            </a:r>
            <a:r>
              <a:rPr lang="en-US" sz="1200" baseline="0" dirty="0" err="1">
                <a:latin typeface="Lucida Sans Unicode" charset="0"/>
                <a:ea typeface="Lucida Sans Unicode" charset="0"/>
                <a:cs typeface="Lucida Sans Unicode" charset="0"/>
              </a:rPr>
              <a:t>Abhore</a:t>
            </a:r>
            <a:r>
              <a:rPr lang="en-US" sz="1200" baseline="0" dirty="0">
                <a:latin typeface="Lucida Sans Unicode" charset="0"/>
                <a:ea typeface="Lucida Sans Unicode" charset="0"/>
                <a:cs typeface="Lucida Sans Unicode" charset="0"/>
              </a:rPr>
              <a:t>, Academic </a:t>
            </a:r>
            <a:r>
              <a:rPr lang="mr-IN" sz="1200" baseline="0" dirty="0">
                <a:latin typeface="Lucida Sans Unicode" charset="0"/>
                <a:ea typeface="Lucida Sans Unicode" charset="0"/>
                <a:cs typeface="Lucida Sans Unicode" charset="0"/>
              </a:rPr>
              <a:t>…</a:t>
            </a:r>
            <a:r>
              <a:rPr lang="en-US" sz="1200" baseline="0" dirty="0">
                <a:latin typeface="Lucida Sans Unicode" charset="0"/>
                <a:ea typeface="Lucida Sans Unicode" charset="0"/>
                <a:cs typeface="Lucida Sans Unicode" charset="0"/>
              </a:rPr>
              <a:t> Zygodactyl, </a:t>
            </a:r>
            <a:r>
              <a:rPr lang="en-US" sz="1200" baseline="0" dirty="0" err="1">
                <a:latin typeface="Lucida Sans Unicode" charset="0"/>
                <a:ea typeface="Lucida Sans Unicode" charset="0"/>
                <a:cs typeface="Lucida Sans Unicode" charset="0"/>
              </a:rPr>
              <a:t>Zymergy</a:t>
            </a:r>
            <a:r>
              <a:rPr lang="en-US" sz="1200" baseline="0" dirty="0">
                <a:latin typeface="Lucida Sans Unicode" charset="0"/>
                <a:ea typeface="Lucida Sans Unicode" charset="0"/>
                <a:cs typeface="Lucida Sans Unicode" charset="0"/>
              </a:rPr>
              <a:t> </a:t>
            </a:r>
            <a:endParaRPr lang="en-US" dirty="0"/>
          </a:p>
          <a:p>
            <a:r>
              <a:rPr lang="en-US" dirty="0"/>
              <a:t>Columns: </a:t>
            </a:r>
            <a:r>
              <a:rPr lang="en-US" sz="1200" baseline="0" dirty="0">
                <a:latin typeface="Lucida Sans Unicode" charset="0"/>
                <a:ea typeface="Lucida Sans Unicode" charset="0"/>
                <a:cs typeface="Lucida Sans Unicode" charset="0"/>
              </a:rPr>
              <a:t>Abandon, Abdicate, </a:t>
            </a:r>
            <a:r>
              <a:rPr lang="en-US" sz="1200" baseline="0" dirty="0" err="1">
                <a:latin typeface="Lucida Sans Unicode" charset="0"/>
                <a:ea typeface="Lucida Sans Unicode" charset="0"/>
                <a:cs typeface="Lucida Sans Unicode" charset="0"/>
              </a:rPr>
              <a:t>Abhore</a:t>
            </a:r>
            <a:r>
              <a:rPr lang="en-US" sz="1200" baseline="0" dirty="0">
                <a:latin typeface="Lucida Sans Unicode" charset="0"/>
                <a:ea typeface="Lucida Sans Unicode" charset="0"/>
                <a:cs typeface="Lucida Sans Unicode" charset="0"/>
              </a:rPr>
              <a:t>, Academic </a:t>
            </a:r>
            <a:r>
              <a:rPr lang="mr-IN" sz="1200" baseline="0" dirty="0">
                <a:latin typeface="Lucida Sans Unicode" charset="0"/>
                <a:ea typeface="Lucida Sans Unicode" charset="0"/>
                <a:cs typeface="Lucida Sans Unicode" charset="0"/>
              </a:rPr>
              <a:t>…</a:t>
            </a:r>
            <a:r>
              <a:rPr lang="en-US" sz="1200" baseline="0" dirty="0">
                <a:latin typeface="Lucida Sans Unicode" charset="0"/>
                <a:ea typeface="Lucida Sans Unicode" charset="0"/>
                <a:cs typeface="Lucida Sans Unicode" charset="0"/>
              </a:rPr>
              <a:t> Zygodactyl, </a:t>
            </a:r>
            <a:r>
              <a:rPr lang="en-US" sz="1200" baseline="0" dirty="0" err="1">
                <a:latin typeface="Lucida Sans Unicode" charset="0"/>
                <a:ea typeface="Lucida Sans Unicode" charset="0"/>
                <a:cs typeface="Lucida Sans Unicode" charset="0"/>
              </a:rPr>
              <a:t>Zymergy</a:t>
            </a:r>
            <a:r>
              <a:rPr lang="en-US" sz="1200" baseline="0" dirty="0">
                <a:latin typeface="Lucida Sans Unicode" charset="0"/>
                <a:ea typeface="Lucida Sans Unicode" charset="0"/>
                <a:cs typeface="Lucida Sans Unicode" charset="0"/>
              </a:rPr>
              <a:t> </a:t>
            </a:r>
          </a:p>
        </p:txBody>
      </p:sp>
      <p:sp>
        <p:nvSpPr>
          <p:cNvPr id="4" name="Slide Number Placeholder 3"/>
          <p:cNvSpPr>
            <a:spLocks noGrp="1"/>
          </p:cNvSpPr>
          <p:nvPr>
            <p:ph type="sldNum" sz="quarter" idx="10"/>
          </p:nvPr>
        </p:nvSpPr>
        <p:spPr/>
        <p:txBody>
          <a:bodyPr/>
          <a:lstStyle/>
          <a:p>
            <a:fld id="{3EB9031F-EB71-7642-8F3C-6FDC1408CB92}" type="slidenum">
              <a:rPr lang="en-US" smtClean="0"/>
              <a:pPr/>
              <a:t>82</a:t>
            </a:fld>
            <a:endParaRPr lang="en-US"/>
          </a:p>
        </p:txBody>
      </p:sp>
    </p:spTree>
    <p:extLst>
      <p:ext uri="{BB962C8B-B14F-4D97-AF65-F5344CB8AC3E}">
        <p14:creationId xmlns:p14="http://schemas.microsoft.com/office/powerpoint/2010/main" val="3683957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30024938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window</a:t>
            </a:r>
          </a:p>
          <a:p>
            <a:r>
              <a:rPr lang="en-US" dirty="0"/>
              <a:t>Co-occur</a:t>
            </a:r>
            <a:r>
              <a:rPr lang="en-US" baseline="0" dirty="0"/>
              <a:t> in the same document </a:t>
            </a:r>
            <a:endParaRPr lang="en-US" dirty="0"/>
          </a:p>
          <a:p>
            <a:r>
              <a:rPr lang="en-US" dirty="0"/>
              <a:t>Co-occur</a:t>
            </a:r>
            <a:r>
              <a:rPr lang="en-US" baseline="0" dirty="0"/>
              <a:t> in the same sentence</a:t>
            </a:r>
            <a:endParaRPr lang="en-US" dirty="0"/>
          </a:p>
          <a:p>
            <a:r>
              <a:rPr lang="en-US" dirty="0"/>
              <a:t>Co-occur</a:t>
            </a:r>
            <a:r>
              <a:rPr lang="en-US" baseline="0" dirty="0"/>
              <a:t> in the same window of words</a:t>
            </a:r>
          </a:p>
          <a:p>
            <a:endParaRPr lang="en-US" dirty="0"/>
          </a:p>
          <a:p>
            <a:r>
              <a:rPr lang="en-US" dirty="0"/>
              <a:t>More complex contexts like dependency patterns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83</a:t>
            </a:fld>
            <a:endParaRPr lang="en-US"/>
          </a:p>
        </p:txBody>
      </p:sp>
    </p:spTree>
    <p:extLst>
      <p:ext uri="{BB962C8B-B14F-4D97-AF65-F5344CB8AC3E}">
        <p14:creationId xmlns:p14="http://schemas.microsoft.com/office/powerpoint/2010/main" val="255608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87</a:t>
            </a:fld>
            <a:endParaRPr lang="en-US"/>
          </a:p>
        </p:txBody>
      </p:sp>
    </p:spTree>
    <p:extLst>
      <p:ext uri="{BB962C8B-B14F-4D97-AF65-F5344CB8AC3E}">
        <p14:creationId xmlns:p14="http://schemas.microsoft.com/office/powerpoint/2010/main" val="236700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90</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87566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ln/>
        </p:spPr>
      </p:sp>
      <p:sp>
        <p:nvSpPr>
          <p:cNvPr id="55299" name="Notes Placeholder 2"/>
          <p:cNvSpPr>
            <a:spLocks noGrp="1"/>
          </p:cNvSpPr>
          <p:nvPr>
            <p:ph type="body" idx="1"/>
          </p:nvPr>
        </p:nvSpPr>
        <p:spPr>
          <a:noFill/>
          <a:ln/>
        </p:spPr>
        <p:txBody>
          <a:bodyPr/>
          <a:lstStyle/>
          <a:p>
            <a:endParaRPr lang="en-US" dirty="0">
              <a:ea typeface="ＭＳ Ｐゴシック" charset="-128"/>
              <a:cs typeface="ＭＳ Ｐゴシック" charset="-128"/>
            </a:endParaRPr>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94</a:t>
            </a:fld>
            <a:endParaRPr lang="en-US"/>
          </a:p>
        </p:txBody>
      </p:sp>
    </p:spTree>
    <p:extLst>
      <p:ext uri="{BB962C8B-B14F-4D97-AF65-F5344CB8AC3E}">
        <p14:creationId xmlns:p14="http://schemas.microsoft.com/office/powerpoint/2010/main" val="729748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100</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2931949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37443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108</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480976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40DD1FF1-6918-3748-995C-0E279CB7D72E}" type="slidenum">
              <a:rPr lang="en-US"/>
              <a:pPr/>
              <a:t>109</a:t>
            </a:fld>
            <a:endParaRPr lang="en-US"/>
          </a:p>
        </p:txBody>
      </p:sp>
      <p:sp>
        <p:nvSpPr>
          <p:cNvPr id="110595" name="Rectangle 2"/>
          <p:cNvSpPr>
            <a:spLocks noGrp="1" noRot="1" noChangeAspect="1" noChangeArrowheads="1"/>
          </p:cNvSpPr>
          <p:nvPr>
            <p:ph type="sldImg"/>
          </p:nvPr>
        </p:nvSpPr>
        <p:spPr>
          <a:solidFill>
            <a:srgbClr val="FFFFFF"/>
          </a:solidFill>
          <a:ln/>
        </p:spPr>
      </p:sp>
      <p:sp>
        <p:nvSpPr>
          <p:cNvPr id="110596"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401493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110</a:t>
            </a:fld>
            <a:endParaRPr lang="en-US"/>
          </a:p>
        </p:txBody>
      </p:sp>
      <p:sp>
        <p:nvSpPr>
          <p:cNvPr id="1513474" name="Rectangle 2"/>
          <p:cNvSpPr>
            <a:spLocks noGrp="1" noRot="1" noChangeAspect="1" noChangeArrowheads="1"/>
          </p:cNvSpPr>
          <p:nvPr>
            <p:ph type="sldImg"/>
          </p:nvPr>
        </p:nvSpPr>
        <p:spPr bwMode="auto">
          <a:xfrm>
            <a:off x="1073150" y="704850"/>
            <a:ext cx="4699000"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764459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119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232386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7329243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EAE85AD2-0232-AA4F-9B6D-46957FD49A43}" type="slidenum">
              <a:rPr lang="en-US"/>
              <a:pPr/>
              <a:t>120</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852847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62908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883892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686401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97177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1285875"/>
            <a:ext cx="3214688" cy="4286251"/>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1071563"/>
            <a:ext cx="4125516" cy="2321719"/>
          </a:xfrm>
          <a:prstGeom prst="rect">
            <a:avLst/>
          </a:prstGeom>
        </p:spPr>
        <p:txBody>
          <a:bodyPr anchor="b"/>
          <a:lstStyle>
            <a:lvl1pPr>
              <a:defRPr sz="3691">
                <a:solidFill>
                  <a:srgbClr val="FFFFFF"/>
                </a:solidFill>
              </a:defRPr>
            </a:lvl1pPr>
          </a:lstStyle>
          <a:p>
            <a:r>
              <a:t>Title Text</a:t>
            </a:r>
          </a:p>
        </p:txBody>
      </p:sp>
      <p:sp>
        <p:nvSpPr>
          <p:cNvPr id="331" name="Body Level One…"/>
          <p:cNvSpPr txBox="1">
            <a:spLocks noGrp="1"/>
          </p:cNvSpPr>
          <p:nvPr>
            <p:ph type="body" sz="quarter" idx="1"/>
          </p:nvPr>
        </p:nvSpPr>
        <p:spPr>
          <a:xfrm>
            <a:off x="446484" y="3446861"/>
            <a:ext cx="4125516"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28138544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892970" y="1946672"/>
            <a:ext cx="7358063"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290697754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6916717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033662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2/3/20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2/3/20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2/3/20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2/3/20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2/3/20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2/3/20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2/3/20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2/3/20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 id="2147483691" r:id="rId12"/>
    <p:sldLayoutId id="2147483692"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63.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4.emf"/><Relationship Id="rId5" Type="http://schemas.openxmlformats.org/officeDocument/2006/relationships/oleObject" Target="../embeddings/oleObject13.bin"/><Relationship Id="rId4" Type="http://schemas.openxmlformats.org/officeDocument/2006/relationships/image" Target="../media/image290.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69.emf"/><Relationship Id="rId3" Type="http://schemas.openxmlformats.org/officeDocument/2006/relationships/image" Target="../media/image70.tiff"/><Relationship Id="rId7" Type="http://schemas.openxmlformats.org/officeDocument/2006/relationships/image" Target="../media/image66.emf"/><Relationship Id="rId12"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5.bin"/><Relationship Id="rId11" Type="http://schemas.openxmlformats.org/officeDocument/2006/relationships/image" Target="../media/image68.emf"/><Relationship Id="rId5" Type="http://schemas.openxmlformats.org/officeDocument/2006/relationships/image" Target="../media/image65.e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67.emf"/></Relationships>
</file>

<file path=ppt/slides/_rels/slide112.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package" Target="../embeddings/Microsoft_Excel_Worksheet12.xlsx"/><Relationship Id="rId7" Type="http://schemas.openxmlformats.org/officeDocument/2006/relationships/oleObject" Target="../embeddings/oleObject19.bin"/><Relationship Id="rId12" Type="http://schemas.openxmlformats.org/officeDocument/2006/relationships/image" Target="../media/image74.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2.emf"/><Relationship Id="rId11" Type="http://schemas.openxmlformats.org/officeDocument/2006/relationships/oleObject" Target="../embeddings/oleObject21.bin"/><Relationship Id="rId5" Type="http://schemas.openxmlformats.org/officeDocument/2006/relationships/package" Target="../embeddings/Microsoft_Excel_Worksheet13.xlsx"/><Relationship Id="rId10" Type="http://schemas.openxmlformats.org/officeDocument/2006/relationships/image" Target="../media/image73.emf"/><Relationship Id="rId4" Type="http://schemas.openxmlformats.org/officeDocument/2006/relationships/image" Target="../media/image71.png"/><Relationship Id="rId9" Type="http://schemas.openxmlformats.org/officeDocument/2006/relationships/oleObject" Target="../embeddings/oleObject20.bin"/></Relationships>
</file>

<file path=ppt/slides/_rels/slide113.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oleObject" Target="../embeddings/oleObject22.bin"/><Relationship Id="rId7" Type="http://schemas.openxmlformats.org/officeDocument/2006/relationships/package" Target="../embeddings/Microsoft_Excel_Worksheet15.xlsx"/><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6.emf"/><Relationship Id="rId5" Type="http://schemas.openxmlformats.org/officeDocument/2006/relationships/package" Target="../embeddings/Microsoft_Excel_Worksheet14.xlsx"/><Relationship Id="rId4" Type="http://schemas.openxmlformats.org/officeDocument/2006/relationships/image" Target="../media/image75.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0.emf"/><Relationship Id="rId5" Type="http://schemas.openxmlformats.org/officeDocument/2006/relationships/package" Target="../embeddings/Microsoft_Excel_Worksheet17.xlsx"/><Relationship Id="rId4" Type="http://schemas.openxmlformats.org/officeDocument/2006/relationships/image" Target="../media/image79.emf"/></Relationships>
</file>

<file path=ppt/slides/_rels/slide1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82.emf"/><Relationship Id="rId5" Type="http://schemas.openxmlformats.org/officeDocument/2006/relationships/package" Target="../embeddings/Microsoft_Excel_Worksheet19.xlsx"/><Relationship Id="rId4" Type="http://schemas.openxmlformats.org/officeDocument/2006/relationships/image" Target="../media/image81.e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hart" Target="../charts/chart6.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hyperlink" Target="http://magnitude.plasticity.ai/word2vec+approx/GoogleNews-vectors-negative300.magnitude" TargetMode="Externa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hyperlink" Target="https://www.jair.org/index.php/jair/article/view/10640" TargetMode="External"/><Relationship Id="rId2" Type="http://schemas.openxmlformats.org/officeDocument/2006/relationships/hyperlink" Target="http://web.stanford.edu/~jurafsky/slp3/" TargetMode="External"/><Relationship Id="rId1" Type="http://schemas.openxmlformats.org/officeDocument/2006/relationships/slideLayout" Target="../slideLayouts/slideLayout11.xml"/><Relationship Id="rId5" Type="http://schemas.openxmlformats.org/officeDocument/2006/relationships/hyperlink" Target="http://www.aclweb.org/anthology/Q15-1027" TargetMode="External"/><Relationship Id="rId4" Type="http://schemas.openxmlformats.org/officeDocument/2006/relationships/hyperlink" Target="http://web.stanford.edu/class/cs224u/"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3.emf"/><Relationship Id="rId4" Type="http://schemas.openxmlformats.org/officeDocument/2006/relationships/package" Target="../embeddings/Microsoft_Excel_Worksheet6.xlsx"/></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3.emf"/></Relationships>
</file>

<file path=ppt/slides/_rels/slide7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3.emf"/></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6.emf"/><Relationship Id="rId4" Type="http://schemas.openxmlformats.org/officeDocument/2006/relationships/image" Target="../media/image45.emf"/></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5.emf"/></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tif"/><Relationship Id="rId4" Type="http://schemas.openxmlformats.org/officeDocument/2006/relationships/image" Target="../media/image9.ti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1.emf"/><Relationship Id="rId4" Type="http://schemas.openxmlformats.org/officeDocument/2006/relationships/oleObject" Target="../embeddings/oleObject1.bin"/></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8.bin"/><Relationship Id="rId18" Type="http://schemas.openxmlformats.org/officeDocument/2006/relationships/image" Target="../media/image58.emf"/><Relationship Id="rId3" Type="http://schemas.openxmlformats.org/officeDocument/2006/relationships/oleObject" Target="../embeddings/oleObject2.bin"/><Relationship Id="rId21" Type="http://schemas.openxmlformats.org/officeDocument/2006/relationships/image" Target="NULL"/><Relationship Id="rId7" Type="http://schemas.openxmlformats.org/officeDocument/2006/relationships/oleObject" Target="../embeddings/oleObject4.bin"/><Relationship Id="rId12" Type="http://schemas.openxmlformats.org/officeDocument/2006/relationships/oleObject" Target="../embeddings/oleObject7.bin"/><Relationship Id="rId17" Type="http://schemas.openxmlformats.org/officeDocument/2006/relationships/oleObject" Target="../embeddings/oleObject10.bin"/><Relationship Id="rId2" Type="http://schemas.openxmlformats.org/officeDocument/2006/relationships/slideLayout" Target="../slideLayouts/slideLayout2.xml"/><Relationship Id="rId16" Type="http://schemas.openxmlformats.org/officeDocument/2006/relationships/image" Target="../media/image57.emf"/><Relationship Id="rId20" Type="http://schemas.openxmlformats.org/officeDocument/2006/relationships/image" Target="../media/image59.emf"/><Relationship Id="rId1" Type="http://schemas.openxmlformats.org/officeDocument/2006/relationships/vmlDrawing" Target="../drawings/vmlDrawing8.vml"/><Relationship Id="rId6" Type="http://schemas.openxmlformats.org/officeDocument/2006/relationships/image" Target="../media/image53.emf"/><Relationship Id="rId11" Type="http://schemas.openxmlformats.org/officeDocument/2006/relationships/image" Target="../media/image55.emf"/><Relationship Id="rId5" Type="http://schemas.openxmlformats.org/officeDocument/2006/relationships/oleObject" Target="../embeddings/oleObject3.bin"/><Relationship Id="rId15" Type="http://schemas.openxmlformats.org/officeDocument/2006/relationships/oleObject" Target="../embeddings/oleObject9.bin"/><Relationship Id="rId23" Type="http://schemas.openxmlformats.org/officeDocument/2006/relationships/image" Target="../media/image220.png"/><Relationship Id="rId10" Type="http://schemas.openxmlformats.org/officeDocument/2006/relationships/oleObject" Target="../embeddings/oleObject6.bin"/><Relationship Id="rId19" Type="http://schemas.openxmlformats.org/officeDocument/2006/relationships/oleObject" Target="../embeddings/oleObject11.bin"/><Relationship Id="rId4" Type="http://schemas.openxmlformats.org/officeDocument/2006/relationships/image" Target="../media/image51.emf"/><Relationship Id="rId9" Type="http://schemas.openxmlformats.org/officeDocument/2006/relationships/oleObject" Target="../embeddings/oleObject5.bin"/><Relationship Id="rId14" Type="http://schemas.openxmlformats.org/officeDocument/2006/relationships/image" Target="../media/image56.emf"/><Relationship Id="rId22" Type="http://schemas.openxmlformats.org/officeDocument/2006/relationships/image" Target="../media/image210.png"/></Relationships>
</file>

<file path=ppt/slides/_rels/slide9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CIS 530:</a:t>
            </a:r>
            <a:br>
              <a:rPr lang="en-US" dirty="0">
                <a:solidFill>
                  <a:srgbClr val="C00000"/>
                </a:solidFill>
              </a:rPr>
            </a:br>
            <a:r>
              <a:rPr lang="en-US" dirty="0">
                <a:solidFill>
                  <a:srgbClr val="C00000"/>
                </a:solidFill>
              </a:rPr>
              <a:t>Vector Semantics</a:t>
            </a: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err="1"/>
              <a:t>Jurafsky</a:t>
            </a:r>
            <a:r>
              <a:rPr lang="en-US" dirty="0"/>
              <a:t> and Martin Chapter 6</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extLst>
              <p:ext uri="{D42A27DB-BD31-4B8C-83A1-F6EECF244321}">
                <p14:modId xmlns:p14="http://schemas.microsoft.com/office/powerpoint/2010/main" val="3934682410"/>
              </p:ext>
            </p:extLst>
          </p:nvPr>
        </p:nvGraphicFramePr>
        <p:xfrm>
          <a:off x="1470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7383653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533400"/>
            <a:ext cx="4800600" cy="1905000"/>
          </a:xfrm>
        </p:spPr>
        <p:txBody>
          <a:bodyPr/>
          <a:lstStyle/>
          <a:p>
            <a:r>
              <a:rPr lang="en-US" sz="4000" dirty="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2667000"/>
            <a:ext cx="5105400" cy="1295400"/>
          </a:xfrm>
        </p:spPr>
        <p:txBody>
          <a:bodyPr>
            <a:normAutofit fontScale="92500"/>
          </a:bodyPr>
          <a:lstStyle/>
          <a:p>
            <a:r>
              <a:rPr lang="en-US" sz="3600" dirty="0">
                <a:solidFill>
                  <a:srgbClr val="A4001D"/>
                </a:solidFill>
                <a:ea typeface="ＭＳ Ｐゴシック" charset="0"/>
                <a:cs typeface="Calibri"/>
              </a:rPr>
              <a:t>Measuring similarity: the cosine</a:t>
            </a:r>
          </a:p>
        </p:txBody>
      </p:sp>
    </p:spTree>
    <p:extLst>
      <p:ext uri="{BB962C8B-B14F-4D97-AF65-F5344CB8AC3E}">
        <p14:creationId xmlns:p14="http://schemas.microsoft.com/office/powerpoint/2010/main" val="205624214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dirty="0"/>
              <a:t>Using syntax to define a word’s context</a:t>
            </a:r>
          </a:p>
        </p:txBody>
      </p:sp>
      <p:sp>
        <p:nvSpPr>
          <p:cNvPr id="106499" name="Rectangle 3"/>
          <p:cNvSpPr>
            <a:spLocks noGrp="1" noChangeArrowheads="1"/>
          </p:cNvSpPr>
          <p:nvPr>
            <p:ph sz="quarter" idx="1"/>
          </p:nvPr>
        </p:nvSpPr>
        <p:spPr>
          <a:xfrm>
            <a:off x="228600" y="2057400"/>
            <a:ext cx="8839200" cy="3333750"/>
          </a:xfrm>
        </p:spPr>
        <p:txBody>
          <a:bodyPr/>
          <a:lstStyle/>
          <a:p>
            <a:r>
              <a:rPr lang="en-US" dirty="0" err="1"/>
              <a:t>Zellig</a:t>
            </a:r>
            <a:r>
              <a:rPr lang="en-US" dirty="0"/>
              <a:t> Harris (1968)</a:t>
            </a:r>
          </a:p>
          <a:p>
            <a:pPr marL="457200" lvl="1" indent="0">
              <a:buNone/>
            </a:pPr>
            <a:r>
              <a:rPr lang="en-US" sz="2400" dirty="0"/>
              <a:t>“The meaning of entities, and the meaning of grammatical relations among them, is related to the restriction of combinations of these entities relative to other entities”</a:t>
            </a:r>
          </a:p>
          <a:p>
            <a:r>
              <a:rPr lang="en-US" b="1" dirty="0"/>
              <a:t>Two words are similar if they have similar syntactic contexts</a:t>
            </a:r>
          </a:p>
          <a:p>
            <a:pPr marL="0" indent="0">
              <a:buNone/>
            </a:pPr>
            <a:r>
              <a:rPr lang="en-US" b="1" dirty="0">
                <a:solidFill>
                  <a:srgbClr val="0000FF"/>
                </a:solidFill>
              </a:rPr>
              <a:t>Duty</a:t>
            </a:r>
            <a:r>
              <a:rPr lang="en-US" b="1" dirty="0"/>
              <a:t> </a:t>
            </a:r>
            <a:r>
              <a:rPr lang="en-US" dirty="0"/>
              <a:t>and </a:t>
            </a:r>
            <a:r>
              <a:rPr lang="en-US" b="1" dirty="0">
                <a:solidFill>
                  <a:srgbClr val="0000FF"/>
                </a:solidFill>
              </a:rPr>
              <a:t>responsibility </a:t>
            </a:r>
            <a:r>
              <a:rPr lang="en-US" dirty="0"/>
              <a:t>have similar syntactic distribution:</a:t>
            </a:r>
          </a:p>
          <a:p>
            <a:pPr marL="0" indent="0">
              <a:buNone/>
            </a:pPr>
            <a:r>
              <a:rPr lang="en-US" dirty="0"/>
              <a:t>                                                                 </a:t>
            </a:r>
            <a:endParaRPr lang="en-US" dirty="0">
              <a:solidFill>
                <a:srgbClr val="A6A6A6"/>
              </a:solidFill>
            </a:endParaRPr>
          </a:p>
        </p:txBody>
      </p:sp>
      <p:graphicFrame>
        <p:nvGraphicFramePr>
          <p:cNvPr id="2" name="Table 1"/>
          <p:cNvGraphicFramePr>
            <a:graphicFrameLocks noGrp="1"/>
          </p:cNvGraphicFramePr>
          <p:nvPr/>
        </p:nvGraphicFramePr>
        <p:xfrm>
          <a:off x="381000" y="4693920"/>
          <a:ext cx="8610600" cy="1097280"/>
        </p:xfrm>
        <a:graphic>
          <a:graphicData uri="http://schemas.openxmlformats.org/drawingml/2006/table">
            <a:tbl>
              <a:tblPr firstCol="1" bandRow="1">
                <a:tableStyleId>{5C22544A-7EE6-4342-B048-85BDC9FD1C3A}</a:tableStyleId>
              </a:tblPr>
              <a:tblGrid>
                <a:gridCol w="2487507">
                  <a:extLst>
                    <a:ext uri="{9D8B030D-6E8A-4147-A177-3AD203B41FA5}">
                      <a16:colId xmlns:a16="http://schemas.microsoft.com/office/drawing/2014/main" val="20000"/>
                    </a:ext>
                  </a:extLst>
                </a:gridCol>
                <a:gridCol w="6123093">
                  <a:extLst>
                    <a:ext uri="{9D8B030D-6E8A-4147-A177-3AD203B41FA5}">
                      <a16:colId xmlns:a16="http://schemas.microsoft.com/office/drawing/2014/main" val="20001"/>
                    </a:ext>
                  </a:extLst>
                </a:gridCol>
              </a:tblGrid>
              <a:tr h="320040">
                <a:tc>
                  <a:txBody>
                    <a:bodyPr/>
                    <a:lstStyle/>
                    <a:p>
                      <a:r>
                        <a:rPr lang="en-US" sz="2000" dirty="0"/>
                        <a:t>Modified by adjectives</a:t>
                      </a:r>
                    </a:p>
                  </a:txBody>
                  <a:tcPr/>
                </a:tc>
                <a:tc>
                  <a:txBody>
                    <a:bodyPr/>
                    <a:lstStyle/>
                    <a:p>
                      <a:r>
                        <a:rPr lang="en-US" sz="2000" dirty="0"/>
                        <a:t>additional, administrative, assumed, collective, congressional, constitutional …</a:t>
                      </a:r>
                    </a:p>
                  </a:txBody>
                  <a:tcPr/>
                </a:tc>
                <a:extLst>
                  <a:ext uri="{0D108BD9-81ED-4DB2-BD59-A6C34878D82A}">
                    <a16:rowId xmlns:a16="http://schemas.microsoft.com/office/drawing/2014/main" val="10000"/>
                  </a:ext>
                </a:extLst>
              </a:tr>
              <a:tr h="370840">
                <a:tc>
                  <a:txBody>
                    <a:bodyPr/>
                    <a:lstStyle/>
                    <a:p>
                      <a:r>
                        <a:rPr lang="en-US" sz="2000" dirty="0"/>
                        <a:t>Objects of verbs</a:t>
                      </a:r>
                    </a:p>
                  </a:txBody>
                  <a:tcPr/>
                </a:tc>
                <a:tc>
                  <a:txBody>
                    <a:bodyPr/>
                    <a:lstStyle/>
                    <a:p>
                      <a:r>
                        <a:rPr lang="en-US" sz="2000" dirty="0"/>
                        <a:t>assert, assign, assume, attend to, avoid, become, breach..</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03981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26"/>
          <p:cNvSpPr>
            <a:spLocks noGrp="1" noChangeArrowheads="1"/>
          </p:cNvSpPr>
          <p:nvPr>
            <p:ph type="title"/>
          </p:nvPr>
        </p:nvSpPr>
        <p:spPr>
          <a:xfrm>
            <a:off x="1295400" y="685800"/>
            <a:ext cx="7848600" cy="914400"/>
          </a:xfrm>
        </p:spPr>
        <p:txBody>
          <a:bodyPr/>
          <a:lstStyle/>
          <a:p>
            <a:r>
              <a:rPr lang="en-US" sz="2600" dirty="0"/>
              <a:t>Co-occurrence vectors based on syntactic dependencies</a:t>
            </a:r>
          </a:p>
        </p:txBody>
      </p:sp>
      <p:sp>
        <p:nvSpPr>
          <p:cNvPr id="107523" name="Rectangle 1027"/>
          <p:cNvSpPr>
            <a:spLocks noGrp="1" noChangeArrowheads="1"/>
          </p:cNvSpPr>
          <p:nvPr>
            <p:ph sz="quarter" idx="1"/>
          </p:nvPr>
        </p:nvSpPr>
        <p:spPr>
          <a:xfrm>
            <a:off x="304800" y="2133600"/>
            <a:ext cx="8823854" cy="3333750"/>
          </a:xfrm>
        </p:spPr>
        <p:txBody>
          <a:bodyPr/>
          <a:lstStyle/>
          <a:p>
            <a:r>
              <a:rPr lang="en-US"/>
              <a:t>Each dimension: </a:t>
            </a:r>
            <a:r>
              <a:rPr lang="en-US" dirty="0"/>
              <a:t>a context word </a:t>
            </a:r>
            <a:r>
              <a:rPr lang="en-US"/>
              <a:t>in one of R grammatical relations</a:t>
            </a:r>
            <a:endParaRPr lang="en-US" dirty="0"/>
          </a:p>
          <a:p>
            <a:pPr lvl="1">
              <a:lnSpc>
                <a:spcPct val="80000"/>
              </a:lnSpc>
            </a:pPr>
            <a:r>
              <a:rPr lang="en-US" dirty="0"/>
              <a:t>Subject-of- “absorb”</a:t>
            </a:r>
          </a:p>
          <a:p>
            <a:pPr>
              <a:lnSpc>
                <a:spcPct val="80000"/>
              </a:lnSpc>
            </a:pPr>
            <a:r>
              <a:rPr lang="en-US" dirty="0"/>
              <a:t>Instead of a vector of </a:t>
            </a:r>
            <a:r>
              <a:rPr lang="en-US" i="1" dirty="0"/>
              <a:t>|V| </a:t>
            </a:r>
            <a:r>
              <a:rPr lang="en-US" dirty="0"/>
              <a:t>features, a vector of </a:t>
            </a:r>
            <a:r>
              <a:rPr lang="en-US" i="1" dirty="0"/>
              <a:t>R|V|</a:t>
            </a:r>
          </a:p>
          <a:p>
            <a:r>
              <a:rPr lang="en-US" dirty="0"/>
              <a:t>Example: counts for the word </a:t>
            </a:r>
            <a:r>
              <a:rPr lang="en-US" i="1" dirty="0"/>
              <a:t>cell</a:t>
            </a:r>
            <a:r>
              <a:rPr lang="en-US" dirty="0"/>
              <a:t> :</a:t>
            </a:r>
          </a:p>
        </p:txBody>
      </p:sp>
      <p:pic>
        <p:nvPicPr>
          <p:cNvPr id="107524" name="Picture 1028" descr="cell"/>
          <p:cNvPicPr>
            <a:picLocks noChangeAspect="1" noChangeArrowheads="1"/>
          </p:cNvPicPr>
          <p:nvPr/>
        </p:nvPicPr>
        <p:blipFill>
          <a:blip r:embed="rId2"/>
          <a:srcRect/>
          <a:stretch>
            <a:fillRect/>
          </a:stretch>
        </p:blipFill>
        <p:spPr bwMode="auto">
          <a:xfrm>
            <a:off x="762000" y="3718812"/>
            <a:ext cx="7321804" cy="2281938"/>
          </a:xfrm>
          <a:prstGeom prst="rect">
            <a:avLst/>
          </a:prstGeom>
          <a:noFill/>
          <a:ln w="9525">
            <a:noFill/>
            <a:miter lim="800000"/>
            <a:headEnd/>
            <a:tailEnd/>
          </a:ln>
        </p:spPr>
      </p:pic>
      <p:sp>
        <p:nvSpPr>
          <p:cNvPr id="2" name="TextBox 1"/>
          <p:cNvSpPr txBox="1"/>
          <p:nvPr/>
        </p:nvSpPr>
        <p:spPr>
          <a:xfrm>
            <a:off x="2971800" y="1676400"/>
            <a:ext cx="6156854" cy="338554"/>
          </a:xfrm>
          <a:prstGeom prst="rect">
            <a:avLst/>
          </a:prstGeom>
          <a:noFill/>
        </p:spPr>
        <p:txBody>
          <a:bodyPr wrap="none" rtlCol="0">
            <a:spAutoFit/>
          </a:bodyPr>
          <a:lstStyle/>
          <a:p>
            <a:r>
              <a:rPr lang="en-US" sz="1600" dirty="0" err="1"/>
              <a:t>Dekang</a:t>
            </a:r>
            <a:r>
              <a:rPr lang="en-US" sz="1600" dirty="0"/>
              <a:t> Lin, 1998 “Automatic Retrieval and Clustering of Similar Words”</a:t>
            </a:r>
          </a:p>
        </p:txBody>
      </p:sp>
    </p:spTree>
    <p:extLst>
      <p:ext uri="{BB962C8B-B14F-4D97-AF65-F5344CB8AC3E}">
        <p14:creationId xmlns:p14="http://schemas.microsoft.com/office/powerpoint/2010/main" val="29131940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Syntactic dependencies for dimensions</a:t>
            </a:r>
          </a:p>
        </p:txBody>
      </p:sp>
      <p:sp>
        <p:nvSpPr>
          <p:cNvPr id="3" name="Content Placeholder 2"/>
          <p:cNvSpPr>
            <a:spLocks noGrp="1"/>
          </p:cNvSpPr>
          <p:nvPr>
            <p:ph idx="1"/>
          </p:nvPr>
        </p:nvSpPr>
        <p:spPr/>
        <p:txBody>
          <a:bodyPr/>
          <a:lstStyle/>
          <a:p>
            <a:r>
              <a:rPr lang="en-US" dirty="0"/>
              <a:t>Alternative (</a:t>
            </a:r>
            <a:r>
              <a:rPr lang="en-US" dirty="0" err="1"/>
              <a:t>Padó</a:t>
            </a:r>
            <a:r>
              <a:rPr lang="en-US" dirty="0"/>
              <a:t> and </a:t>
            </a:r>
            <a:r>
              <a:rPr lang="en-US" dirty="0" err="1"/>
              <a:t>Lapata</a:t>
            </a:r>
            <a:r>
              <a:rPr lang="en-US" dirty="0"/>
              <a:t> 2007):</a:t>
            </a:r>
          </a:p>
          <a:p>
            <a:pPr lvl="1"/>
            <a:r>
              <a:rPr lang="en-US" dirty="0"/>
              <a:t>Instead of having a |V| x R|V| matrix</a:t>
            </a:r>
          </a:p>
          <a:p>
            <a:pPr lvl="1"/>
            <a:r>
              <a:rPr lang="en-US" dirty="0"/>
              <a:t>Have a |V| x |V| matrix</a:t>
            </a:r>
          </a:p>
          <a:p>
            <a:pPr lvl="1"/>
            <a:r>
              <a:rPr lang="en-US" dirty="0"/>
              <a:t>But the co-occurrence counts aren’t just counts of words in a window</a:t>
            </a:r>
          </a:p>
          <a:p>
            <a:pPr lvl="1"/>
            <a:r>
              <a:rPr lang="en-US" dirty="0"/>
              <a:t>But counts of words that occur in one of R dependencies (subject, object, </a:t>
            </a:r>
            <a:r>
              <a:rPr lang="en-US" dirty="0" err="1"/>
              <a:t>etc</a:t>
            </a:r>
            <a:r>
              <a:rPr lang="en-US" dirty="0"/>
              <a:t>).</a:t>
            </a:r>
          </a:p>
          <a:p>
            <a:pPr lvl="1"/>
            <a:r>
              <a:rPr lang="en-US" dirty="0"/>
              <a:t>So M(“</a:t>
            </a:r>
            <a:r>
              <a:rPr lang="en-US" dirty="0" err="1"/>
              <a:t>cell”,”absorb</a:t>
            </a:r>
            <a:r>
              <a:rPr lang="en-US" dirty="0"/>
              <a:t>”) = count(</a:t>
            </a:r>
            <a:r>
              <a:rPr lang="en-US" dirty="0" err="1"/>
              <a:t>subj</a:t>
            </a:r>
            <a:r>
              <a:rPr lang="en-US" dirty="0"/>
              <a:t>(</a:t>
            </a:r>
            <a:r>
              <a:rPr lang="en-US" dirty="0" err="1"/>
              <a:t>cell,absorb</a:t>
            </a:r>
            <a:r>
              <a:rPr lang="en-US" dirty="0"/>
              <a:t>)) + count(</a:t>
            </a:r>
            <a:r>
              <a:rPr lang="en-US" dirty="0" err="1"/>
              <a:t>obj</a:t>
            </a:r>
            <a:r>
              <a:rPr lang="en-US" dirty="0"/>
              <a:t>(</a:t>
            </a:r>
            <a:r>
              <a:rPr lang="en-US" dirty="0" err="1"/>
              <a:t>cell,absorb</a:t>
            </a:r>
            <a:r>
              <a:rPr lang="en-US" dirty="0"/>
              <a:t>)) + count(</a:t>
            </a:r>
            <a:r>
              <a:rPr lang="en-US" dirty="0" err="1"/>
              <a:t>pobj</a:t>
            </a:r>
            <a:r>
              <a:rPr lang="en-US" dirty="0"/>
              <a:t>(</a:t>
            </a:r>
            <a:r>
              <a:rPr lang="en-US" dirty="0" err="1"/>
              <a:t>cell,absorb</a:t>
            </a:r>
            <a:r>
              <a:rPr lang="en-US" dirty="0"/>
              <a:t>)),  etc.</a:t>
            </a:r>
          </a:p>
          <a:p>
            <a:pPr lvl="1"/>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103</a:t>
            </a:fld>
            <a:endParaRPr lang="en-US"/>
          </a:p>
        </p:txBody>
      </p:sp>
    </p:spTree>
    <p:extLst>
      <p:ext uri="{BB962C8B-B14F-4D97-AF65-F5344CB8AC3E}">
        <p14:creationId xmlns:p14="http://schemas.microsoft.com/office/powerpoint/2010/main" val="25202411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p:sp>
        <p:nvSpPr>
          <p:cNvPr id="3" name="Content Placeholder 2"/>
          <p:cNvSpPr>
            <a:spLocks noGrp="1"/>
          </p:cNvSpPr>
          <p:nvPr>
            <p:ph idx="1"/>
          </p:nvPr>
        </p:nvSpPr>
        <p:spPr>
          <a:xfrm>
            <a:off x="304800" y="2209800"/>
            <a:ext cx="8534400" cy="3619500"/>
          </a:xfrm>
        </p:spPr>
        <p:txBody>
          <a:bodyPr/>
          <a:lstStyle/>
          <a:p>
            <a:r>
              <a:rPr lang="en-US" b="1" dirty="0" err="1">
                <a:solidFill>
                  <a:srgbClr val="0070C0"/>
                </a:solidFill>
              </a:rPr>
              <a:t>tf-idf</a:t>
            </a:r>
            <a:r>
              <a:rPr lang="en-US" dirty="0"/>
              <a:t>  (that’s a hyphen not a minus sign)</a:t>
            </a:r>
          </a:p>
          <a:p>
            <a:r>
              <a:rPr lang="en-US" dirty="0"/>
              <a:t>The combination of two factors</a:t>
            </a:r>
          </a:p>
          <a:p>
            <a:pPr lvl="1"/>
            <a:r>
              <a:rPr lang="en-US" b="1" dirty="0">
                <a:solidFill>
                  <a:srgbClr val="0070C0"/>
                </a:solidFill>
              </a:rPr>
              <a:t>Term frequency </a:t>
            </a:r>
            <a:r>
              <a:rPr lang="en-US" dirty="0"/>
              <a:t>(</a:t>
            </a:r>
            <a:r>
              <a:rPr lang="en-US" dirty="0" err="1"/>
              <a:t>Luhn</a:t>
            </a:r>
            <a:r>
              <a:rPr lang="en-US" dirty="0"/>
              <a:t> 1957): frequency of the word (can be logged)</a:t>
            </a:r>
          </a:p>
          <a:p>
            <a:pPr lvl="1"/>
            <a:r>
              <a:rPr lang="en-US" b="1" dirty="0">
                <a:solidFill>
                  <a:srgbClr val="0070C0"/>
                </a:solidFill>
              </a:rPr>
              <a:t>Inverse document frequency </a:t>
            </a:r>
            <a:r>
              <a:rPr lang="en-US" dirty="0"/>
              <a:t>(IDF) (</a:t>
            </a:r>
            <a:r>
              <a:rPr lang="en-US" dirty="0" err="1"/>
              <a:t>Sparck</a:t>
            </a:r>
            <a:r>
              <a:rPr lang="en-US" dirty="0"/>
              <a:t> Jones 1972)</a:t>
            </a:r>
          </a:p>
          <a:p>
            <a:pPr lvl="2"/>
            <a:r>
              <a:rPr lang="en-US" dirty="0"/>
              <a:t>N is the total number of documents</a:t>
            </a:r>
          </a:p>
          <a:p>
            <a:pPr lvl="2"/>
            <a:r>
              <a:rPr lang="en-US" dirty="0" err="1"/>
              <a:t>df</a:t>
            </a:r>
            <a:r>
              <a:rPr lang="en-US" sz="3200" baseline="-25000" dirty="0" err="1"/>
              <a:t>i</a:t>
            </a:r>
            <a:r>
              <a:rPr lang="en-US" dirty="0"/>
              <a:t> = “document frequency of word </a:t>
            </a:r>
            <a:r>
              <a:rPr lang="en-US" i="1" dirty="0" err="1"/>
              <a:t>i</a:t>
            </a:r>
            <a:r>
              <a:rPr lang="en-US" dirty="0"/>
              <a:t>”</a:t>
            </a:r>
          </a:p>
          <a:p>
            <a:pPr lvl="2"/>
            <a:r>
              <a:rPr lang="en-US" dirty="0"/>
              <a:t>    = # of documents with word </a:t>
            </a:r>
            <a:r>
              <a:rPr lang="en-US" i="1" dirty="0"/>
              <a:t>I</a:t>
            </a:r>
          </a:p>
          <a:p>
            <a:pPr lvl="1"/>
            <a:r>
              <a:rPr lang="en-US" i="1" dirty="0" err="1">
                <a:latin typeface="Times New Roman" charset="0"/>
                <a:ea typeface="Times New Roman" charset="0"/>
                <a:cs typeface="Times New Roman" charset="0"/>
              </a:rPr>
              <a:t>w</a:t>
            </a:r>
            <a:r>
              <a:rPr lang="en-US" sz="2800" i="1" baseline="-25000" dirty="0" err="1">
                <a:latin typeface="Times New Roman" charset="0"/>
                <a:ea typeface="Times New Roman" charset="0"/>
                <a:cs typeface="Times New Roman" charset="0"/>
              </a:rPr>
              <a:t>ij</a:t>
            </a:r>
            <a:r>
              <a:rPr lang="en-US" i="1" dirty="0"/>
              <a:t> = word </a:t>
            </a:r>
            <a:r>
              <a:rPr lang="en-US" i="1" dirty="0" err="1">
                <a:latin typeface="Times New Roman" charset="0"/>
                <a:ea typeface="Times New Roman" charset="0"/>
                <a:cs typeface="Times New Roman" charset="0"/>
              </a:rPr>
              <a:t>i</a:t>
            </a:r>
            <a:r>
              <a:rPr lang="en-US" i="1" dirty="0"/>
              <a:t> in document </a:t>
            </a:r>
            <a:r>
              <a:rPr lang="en-US" i="1" dirty="0">
                <a:latin typeface="Times New Roman" charset="0"/>
                <a:ea typeface="Times New Roman" charset="0"/>
                <a:cs typeface="Times New Roman" charset="0"/>
              </a:rPr>
              <a:t>j</a:t>
            </a:r>
          </a:p>
          <a:p>
            <a:pPr marL="457200" lvl="1" indent="0">
              <a:buNone/>
            </a:pPr>
            <a:r>
              <a:rPr lang="en-US" sz="3000" i="1" dirty="0">
                <a:latin typeface="Times New Roman" charset="0"/>
                <a:ea typeface="Times New Roman" charset="0"/>
                <a:cs typeface="Times New Roman" charset="0"/>
              </a:rPr>
              <a:t>		</a:t>
            </a:r>
            <a:r>
              <a:rPr lang="en-US" sz="3000" i="1" dirty="0" err="1">
                <a:latin typeface="Times New Roman" charset="0"/>
                <a:ea typeface="Times New Roman" charset="0"/>
                <a:cs typeface="Times New Roman" charset="0"/>
              </a:rPr>
              <a:t>w</a:t>
            </a:r>
            <a:r>
              <a:rPr lang="en-US" sz="3000" i="1" baseline="-25000" dirty="0" err="1">
                <a:latin typeface="Times New Roman" charset="0"/>
                <a:ea typeface="Times New Roman" charset="0"/>
                <a:cs typeface="Times New Roman" charset="0"/>
              </a:rPr>
              <a:t>ij</a:t>
            </a:r>
            <a:r>
              <a:rPr lang="en-US" sz="3000" i="1" dirty="0">
                <a:latin typeface="Times New Roman" charset="0"/>
                <a:ea typeface="Times New Roman" charset="0"/>
                <a:cs typeface="Times New Roman" charset="0"/>
              </a:rPr>
              <a:t>=</a:t>
            </a:r>
            <a:r>
              <a:rPr lang="en-US" sz="3000" i="1" dirty="0" err="1">
                <a:latin typeface="Times New Roman" charset="0"/>
                <a:ea typeface="Times New Roman" charset="0"/>
                <a:cs typeface="Times New Roman" charset="0"/>
              </a:rPr>
              <a:t>tf</a:t>
            </a:r>
            <a:r>
              <a:rPr lang="en-US" sz="3000" i="1" baseline="-25000" dirty="0" err="1">
                <a:latin typeface="Times New Roman" charset="0"/>
                <a:ea typeface="Times New Roman" charset="0"/>
                <a:cs typeface="Times New Roman" charset="0"/>
              </a:rPr>
              <a:t>ij</a:t>
            </a:r>
            <a:r>
              <a:rPr lang="en-US" sz="3000" i="1" baseline="-25000" dirty="0">
                <a:latin typeface="Times New Roman" charset="0"/>
                <a:ea typeface="Times New Roman" charset="0"/>
                <a:cs typeface="Times New Roman" charset="0"/>
              </a:rPr>
              <a:t> </a:t>
            </a:r>
            <a:r>
              <a:rPr lang="en-US" sz="3000" i="1" dirty="0" err="1">
                <a:latin typeface="Times New Roman" charset="0"/>
                <a:ea typeface="Times New Roman" charset="0"/>
                <a:cs typeface="Times New Roman" charset="0"/>
              </a:rPr>
              <a:t>idf</a:t>
            </a:r>
            <a:r>
              <a:rPr lang="en-US" sz="3200" i="1" baseline="-25000" dirty="0" err="1">
                <a:latin typeface="Times New Roman" charset="0"/>
                <a:ea typeface="Times New Roman" charset="0"/>
                <a:cs typeface="Times New Roman" charset="0"/>
              </a:rPr>
              <a:t>i</a:t>
            </a:r>
            <a:endParaRPr lang="en-US" sz="3000" i="1" baseline="-25000" dirty="0">
              <a:latin typeface="Times New Roman" charset="0"/>
              <a:ea typeface="Times New Roman" charset="0"/>
              <a:cs typeface="Times New Roman" charset="0"/>
            </a:endParaRPr>
          </a:p>
          <a:p>
            <a:pPr lvl="1"/>
            <a:endParaRPr lang="en-US" dirty="0"/>
          </a:p>
        </p:txBody>
      </p:sp>
      <p:sp>
        <p:nvSpPr>
          <p:cNvPr id="4" name="Slide Number Placeholder 3"/>
          <p:cNvSpPr>
            <a:spLocks noGrp="1"/>
          </p:cNvSpPr>
          <p:nvPr>
            <p:ph type="sldNum" sz="quarter" idx="12"/>
          </p:nvPr>
        </p:nvSpPr>
        <p:spPr>
          <a:xfrm>
            <a:off x="304800" y="5829300"/>
            <a:ext cx="1981200" cy="342900"/>
          </a:xfrm>
        </p:spPr>
        <p:txBody>
          <a:bodyPr/>
          <a:lstStyle/>
          <a:p>
            <a:fld id="{10F35DC5-7E65-8247-99AB-4E984F8A921E}" type="slidenum">
              <a:rPr lang="en-US" smtClean="0"/>
              <a:pPr/>
              <a:t>104</a:t>
            </a:fld>
            <a:endParaRPr lang="en-US" dirty="0"/>
          </a:p>
        </p:txBody>
      </p:sp>
      <p:graphicFrame>
        <p:nvGraphicFramePr>
          <p:cNvPr id="5" name="Object 4"/>
          <p:cNvGraphicFramePr>
            <a:graphicFrameLocks noChangeAspect="1"/>
          </p:cNvGraphicFramePr>
          <p:nvPr/>
        </p:nvGraphicFramePr>
        <p:xfrm>
          <a:off x="5715000" y="3733800"/>
          <a:ext cx="1981200" cy="1238250"/>
        </p:xfrm>
        <a:graphic>
          <a:graphicData uri="http://schemas.openxmlformats.org/presentationml/2006/ole">
            <mc:AlternateContent xmlns:mc="http://schemas.openxmlformats.org/markup-compatibility/2006">
              <mc:Choice xmlns:v="urn:schemas-microsoft-com:vml" Requires="v">
                <p:oleObj spid="_x0000_s20578" name="Equation" r:id="rId3" imgW="914400" imgH="571500" progId="Equation.3">
                  <p:embed/>
                </p:oleObj>
              </mc:Choice>
              <mc:Fallback>
                <p:oleObj name="Equation" r:id="rId3" imgW="914400" imgH="571500" progId="Equation.3">
                  <p:embed/>
                  <p:pic>
                    <p:nvPicPr>
                      <p:cNvPr id="5" name="Object 4"/>
                      <p:cNvPicPr/>
                      <p:nvPr/>
                    </p:nvPicPr>
                    <p:blipFill>
                      <a:blip r:embed="rId4"/>
                      <a:stretch>
                        <a:fillRect/>
                      </a:stretch>
                    </p:blipFill>
                    <p:spPr>
                      <a:xfrm>
                        <a:off x="5715000" y="3733800"/>
                        <a:ext cx="1981200" cy="1238250"/>
                      </a:xfrm>
                      <a:prstGeom prst="rect">
                        <a:avLst/>
                      </a:prstGeom>
                    </p:spPr>
                  </p:pic>
                </p:oleObj>
              </mc:Fallback>
            </mc:AlternateContent>
          </a:graphicData>
        </a:graphic>
      </p:graphicFrame>
    </p:spTree>
    <p:extLst>
      <p:ext uri="{BB962C8B-B14F-4D97-AF65-F5344CB8AC3E}">
        <p14:creationId xmlns:p14="http://schemas.microsoft.com/office/powerpoint/2010/main" val="26006571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p:sp>
        <p:nvSpPr>
          <p:cNvPr id="3" name="Content Placeholder 2"/>
          <p:cNvSpPr>
            <a:spLocks noGrp="1"/>
          </p:cNvSpPr>
          <p:nvPr>
            <p:ph idx="1"/>
          </p:nvPr>
        </p:nvSpPr>
        <p:spPr/>
        <p:txBody>
          <a:bodyPr/>
          <a:lstStyle/>
          <a:p>
            <a:r>
              <a:rPr lang="en-US" dirty="0"/>
              <a:t>TF-IDF not generally used for word-word similarity</a:t>
            </a:r>
          </a:p>
          <a:p>
            <a:r>
              <a:rPr lang="en-US" dirty="0"/>
              <a:t>But is by far the most common weighting when we are considering the relationship of words to documents</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105</a:t>
            </a:fld>
            <a:endParaRPr lang="en-US"/>
          </a:p>
        </p:txBody>
      </p:sp>
    </p:spTree>
    <p:extLst>
      <p:ext uri="{BB962C8B-B14F-4D97-AF65-F5344CB8AC3E}">
        <p14:creationId xmlns:p14="http://schemas.microsoft.com/office/powerpoint/2010/main" val="11292601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533400"/>
            <a:ext cx="4800600" cy="1905000"/>
          </a:xfrm>
        </p:spPr>
        <p:txBody>
          <a:bodyPr/>
          <a:lstStyle/>
          <a:p>
            <a:r>
              <a:rPr lang="en-US" sz="4000" dirty="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2667000"/>
            <a:ext cx="5105400" cy="1295400"/>
          </a:xfrm>
        </p:spPr>
        <p:txBody>
          <a:bodyPr>
            <a:normAutofit fontScale="92500" lnSpcReduction="20000"/>
          </a:bodyPr>
          <a:lstStyle/>
          <a:p>
            <a:r>
              <a:rPr lang="en-US" sz="3600" dirty="0">
                <a:solidFill>
                  <a:srgbClr val="A4001D"/>
                </a:solidFill>
                <a:ea typeface="ＭＳ Ｐゴシック" charset="0"/>
                <a:cs typeface="Calibri"/>
              </a:rPr>
              <a:t>Positive </a:t>
            </a:r>
            <a:r>
              <a:rPr lang="en-US" sz="3600" dirty="0" err="1">
                <a:solidFill>
                  <a:srgbClr val="A4001D"/>
                </a:solidFill>
                <a:ea typeface="ＭＳ Ｐゴシック" charset="0"/>
                <a:cs typeface="Calibri"/>
              </a:rPr>
              <a:t>Pointwise</a:t>
            </a:r>
            <a:r>
              <a:rPr lang="en-US" sz="3600" dirty="0">
                <a:solidFill>
                  <a:srgbClr val="A4001D"/>
                </a:solidFill>
                <a:ea typeface="ＭＳ Ｐゴシック" charset="0"/>
                <a:cs typeface="Calibri"/>
              </a:rPr>
              <a:t> Mutual Information (PPMI)</a:t>
            </a:r>
          </a:p>
        </p:txBody>
      </p:sp>
    </p:spTree>
    <p:extLst>
      <p:ext uri="{BB962C8B-B14F-4D97-AF65-F5344CB8AC3E}">
        <p14:creationId xmlns:p14="http://schemas.microsoft.com/office/powerpoint/2010/main" val="279152845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with raw counts</a:t>
            </a:r>
          </a:p>
        </p:txBody>
      </p:sp>
      <p:sp>
        <p:nvSpPr>
          <p:cNvPr id="3" name="Content Placeholder 2"/>
          <p:cNvSpPr>
            <a:spLocks noGrp="1"/>
          </p:cNvSpPr>
          <p:nvPr>
            <p:ph idx="1"/>
          </p:nvPr>
        </p:nvSpPr>
        <p:spPr/>
        <p:txBody>
          <a:bodyPr/>
          <a:lstStyle/>
          <a:p>
            <a:r>
              <a:rPr lang="en-US" sz="2800" dirty="0"/>
              <a:t>Raw word frequency is not a great measure of association between words</a:t>
            </a:r>
          </a:p>
          <a:p>
            <a:pPr lvl="1"/>
            <a:r>
              <a:rPr lang="en-US" dirty="0"/>
              <a:t>It’s very skewed</a:t>
            </a:r>
          </a:p>
          <a:p>
            <a:pPr lvl="2"/>
            <a:r>
              <a:rPr lang="en-US" dirty="0"/>
              <a:t>“the” and “of” are very frequent, but maybe not the most discriminative</a:t>
            </a:r>
          </a:p>
          <a:p>
            <a:r>
              <a:rPr lang="en-US" dirty="0"/>
              <a:t>We’d rather have a measure that asks whether a context word is </a:t>
            </a:r>
            <a:r>
              <a:rPr lang="en-US" b="1" dirty="0"/>
              <a:t>particularly informative </a:t>
            </a:r>
            <a:r>
              <a:rPr lang="en-US" dirty="0"/>
              <a:t>about the target word.</a:t>
            </a:r>
          </a:p>
          <a:p>
            <a:pPr lvl="1"/>
            <a:r>
              <a:rPr lang="en-US" sz="2400" dirty="0">
                <a:solidFill>
                  <a:srgbClr val="0000FF"/>
                </a:solidFill>
              </a:rPr>
              <a:t>Positive </a:t>
            </a:r>
            <a:r>
              <a:rPr lang="en-US" sz="2400" dirty="0" err="1">
                <a:solidFill>
                  <a:srgbClr val="0000FF"/>
                </a:solidFill>
              </a:rPr>
              <a:t>Pointwise</a:t>
            </a:r>
            <a:r>
              <a:rPr lang="en-US" sz="2400" dirty="0">
                <a:solidFill>
                  <a:srgbClr val="0000FF"/>
                </a:solidFill>
              </a:rPr>
              <a:t> Mutual Information (PPMI)</a:t>
            </a:r>
            <a:endParaRPr lang="en-US" sz="24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107</a:t>
            </a:fld>
            <a:endParaRPr lang="en-US"/>
          </a:p>
        </p:txBody>
      </p:sp>
    </p:spTree>
    <p:extLst>
      <p:ext uri="{BB962C8B-B14F-4D97-AF65-F5344CB8AC3E}">
        <p14:creationId xmlns:p14="http://schemas.microsoft.com/office/powerpoint/2010/main" val="15691375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1371600" y="1066800"/>
            <a:ext cx="7467600" cy="74295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609600" y="2286000"/>
                <a:ext cx="7924800" cy="3714750"/>
              </a:xfrm>
            </p:spPr>
            <p:txBody>
              <a:bodyPr/>
              <a:lstStyle/>
              <a:p>
                <a:pPr marL="0" indent="0">
                  <a:buNone/>
                </a:pPr>
                <a:r>
                  <a:rPr lang="en-US" b="1" dirty="0"/>
                  <a:t>Pointwise mutual information</a:t>
                </a:r>
                <a:r>
                  <a:rPr lang="en-US" dirty="0"/>
                  <a:t>: </a:t>
                </a:r>
              </a:p>
              <a:p>
                <a:pPr marL="457200" lvl="1" indent="0">
                  <a:buNone/>
                </a:pPr>
                <a:r>
                  <a:rPr lang="en-US" dirty="0"/>
                  <a:t>Do events x and y co-occur more than if they were independent?</a:t>
                </a:r>
              </a:p>
              <a:p>
                <a:pPr lvl="1"/>
                <a:endParaRPr lang="en-US" sz="1100" dirty="0"/>
              </a:p>
              <a:p>
                <a:endParaRPr lang="en-US" b="1" dirty="0"/>
              </a:p>
              <a:p>
                <a:pPr marL="0" lvl="1" indent="0">
                  <a:buClr>
                    <a:srgbClr val="CC0000"/>
                  </a:buClr>
                  <a:buNone/>
                </a:pPr>
                <a:r>
                  <a:rPr lang="en-US" sz="2400" b="1" dirty="0"/>
                  <a:t>PMI between two words</a:t>
                </a:r>
                <a:r>
                  <a:rPr lang="en-US" sz="2400" dirty="0"/>
                  <a:t>:  </a:t>
                </a:r>
                <a:r>
                  <a:rPr lang="en-US" sz="1600" dirty="0">
                    <a:solidFill>
                      <a:schemeClr val="bg1">
                        <a:lumMod val="65000"/>
                      </a:schemeClr>
                    </a:solidFill>
                  </a:rPr>
                  <a:t>(Church &amp; Hanks 1989)</a:t>
                </a:r>
                <a:endParaRPr lang="en-US" dirty="0"/>
              </a:p>
              <a:p>
                <a:pPr marL="457200" lvl="1" indent="0">
                  <a:buNone/>
                </a:pPr>
                <a:r>
                  <a:rPr lang="en-US" dirty="0"/>
                  <a:t> Do words x and y co-occur more than if they were independent? </a:t>
                </a:r>
              </a:p>
              <a:p>
                <a:pPr>
                  <a:buFont typeface="Wingdings" pitchFamily="-65" charset="2"/>
                  <a:buNone/>
                </a:pPr>
                <a:endParaRPr lang="en-US" dirty="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a:latin typeface="Cambria Math" charset="0"/>
                        </a:rPr>
                        <m:t>PMI</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1</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2</m:t>
                              </m:r>
                            </m:sub>
                          </m:sSub>
                        </m:e>
                      </m:d>
                      <m:r>
                        <a:rPr lang="en-US" i="1">
                          <a:latin typeface="Cambria Math" charset="0"/>
                        </a:rPr>
                        <m:t>=</m:t>
                      </m:r>
                      <m:sSub>
                        <m:sSubPr>
                          <m:ctrlPr>
                            <a:rPr lang="en-US" i="1">
                              <a:latin typeface="Cambria Math" panose="02040503050406030204" pitchFamily="18" charset="0"/>
                            </a:rPr>
                          </m:ctrlPr>
                        </m:sSubPr>
                        <m:e>
                          <m:r>
                            <m:rPr>
                              <m:nor/>
                            </m:rPr>
                            <a:rPr lang="en-US">
                              <a:latin typeface="Cambria Math" charset="0"/>
                            </a:rPr>
                            <m:t>log</m:t>
                          </m:r>
                        </m:e>
                        <m:sub>
                          <m:r>
                            <a:rPr lang="en-US" i="1">
                              <a:latin typeface="Cambria Math" charset="0"/>
                            </a:rPr>
                            <m:t>2</m:t>
                          </m:r>
                        </m:sub>
                      </m:sSub>
                      <m:f>
                        <m:fPr>
                          <m:ctrlPr>
                            <a:rPr lang="en-US" i="1">
                              <a:latin typeface="Cambria Math" panose="02040503050406030204" pitchFamily="18" charset="0"/>
                            </a:rPr>
                          </m:ctrlPr>
                        </m:fPr>
                        <m:num>
                          <m:r>
                            <a:rPr lang="en-US" i="1">
                              <a:latin typeface="Cambria Math" charset="0"/>
                            </a:rPr>
                            <m:t>𝑃</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1</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2</m:t>
                              </m:r>
                            </m:sub>
                          </m:sSub>
                          <m:r>
                            <a:rPr lang="en-US" i="1">
                              <a:latin typeface="Cambria Math" charset="0"/>
                            </a:rPr>
                            <m:t>)</m:t>
                          </m:r>
                        </m:num>
                        <m:den>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1</m:t>
                                  </m:r>
                                </m:sub>
                              </m:sSub>
                            </m:e>
                          </m:d>
                          <m:r>
                            <a:rPr lang="en-US" i="1">
                              <a:latin typeface="Cambria Math" charset="0"/>
                            </a:rPr>
                            <m:t>𝑃</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2</m:t>
                              </m:r>
                            </m:sub>
                          </m:sSub>
                          <m:r>
                            <a:rPr lang="en-US" i="1">
                              <a:latin typeface="Cambria Math" charset="0"/>
                            </a:rPr>
                            <m:t>)</m:t>
                          </m:r>
                        </m:den>
                      </m:f>
                    </m:oMath>
                  </m:oMathPara>
                </a14:m>
                <a:endParaRPr lang="en-US"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609600" y="2286000"/>
                <a:ext cx="7924800" cy="3714750"/>
              </a:xfrm>
              <a:blipFill>
                <a:blip r:embed="rId4"/>
                <a:stretch>
                  <a:fillRect l="-2404" t="-2048"/>
                </a:stretch>
              </a:blipFill>
            </p:spPr>
            <p:txBody>
              <a:bodyPr/>
              <a:lstStyle/>
              <a:p>
                <a:r>
                  <a:rPr lang="en-US">
                    <a:noFill/>
                  </a:rPr>
                  <a:t> </a:t>
                </a:r>
              </a:p>
            </p:txBody>
          </p:sp>
        </mc:Fallback>
      </mc:AlternateContent>
      <p:graphicFrame>
        <p:nvGraphicFramePr>
          <p:cNvPr id="7" name="Object 4"/>
          <p:cNvGraphicFramePr>
            <a:graphicFrameLocks noChangeAspect="1"/>
          </p:cNvGraphicFramePr>
          <p:nvPr/>
        </p:nvGraphicFramePr>
        <p:xfrm>
          <a:off x="2971800" y="3124200"/>
          <a:ext cx="3017838" cy="636084"/>
        </p:xfrm>
        <a:graphic>
          <a:graphicData uri="http://schemas.openxmlformats.org/presentationml/2006/ole">
            <mc:AlternateContent xmlns:mc="http://schemas.openxmlformats.org/markup-compatibility/2006">
              <mc:Choice xmlns:v="urn:schemas-microsoft-com:vml" Requires="v">
                <p:oleObj spid="_x0000_s21602" name="Equation" r:id="rId5" imgW="1689100" imgH="355600" progId="Equation.3">
                  <p:embed/>
                </p:oleObj>
              </mc:Choice>
              <mc:Fallback>
                <p:oleObj name="Equation" r:id="rId5" imgW="1689100" imgH="355600" progId="Equation.3">
                  <p:embed/>
                  <p:pic>
                    <p:nvPicPr>
                      <p:cNvPr id="7" name="Object 4"/>
                      <p:cNvPicPr>
                        <a:picLocks noChangeAspect="1" noChangeArrowheads="1"/>
                      </p:cNvPicPr>
                      <p:nvPr/>
                    </p:nvPicPr>
                    <p:blipFill>
                      <a:blip r:embed="rId6"/>
                      <a:srcRect/>
                      <a:stretch>
                        <a:fillRect/>
                      </a:stretch>
                    </p:blipFill>
                    <p:spPr bwMode="auto">
                      <a:xfrm>
                        <a:off x="2971800" y="3124200"/>
                        <a:ext cx="3017838" cy="636084"/>
                      </a:xfrm>
                      <a:prstGeom prst="rect">
                        <a:avLst/>
                      </a:prstGeom>
                      <a:noFill/>
                      <a:effectLst/>
                    </p:spPr>
                  </p:pic>
                </p:oleObj>
              </mc:Fallback>
            </mc:AlternateContent>
          </a:graphicData>
        </a:graphic>
      </p:graphicFrame>
    </p:spTree>
    <p:extLst>
      <p:ext uri="{BB962C8B-B14F-4D97-AF65-F5344CB8AC3E}">
        <p14:creationId xmlns:p14="http://schemas.microsoft.com/office/powerpoint/2010/main" val="36815645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371600" y="990600"/>
            <a:ext cx="7467600" cy="742950"/>
          </a:xfrm>
        </p:spPr>
        <p:txBody>
          <a:bodyPr>
            <a:normAutofit fontScale="90000"/>
          </a:bodyPr>
          <a:lstStyle/>
          <a:p>
            <a:r>
              <a:rPr lang="en-US" dirty="0"/>
              <a:t>PMI applied to dependency relations</a:t>
            </a:r>
          </a:p>
        </p:txBody>
      </p:sp>
      <p:sp>
        <p:nvSpPr>
          <p:cNvPr id="109571" name="Rectangle 3"/>
          <p:cNvSpPr>
            <a:spLocks noGrp="1" noChangeArrowheads="1"/>
          </p:cNvSpPr>
          <p:nvPr>
            <p:ph sz="quarter" idx="1"/>
          </p:nvPr>
        </p:nvSpPr>
        <p:spPr>
          <a:xfrm>
            <a:off x="304800" y="4724400"/>
            <a:ext cx="7010400" cy="1143000"/>
          </a:xfrm>
        </p:spPr>
        <p:txBody>
          <a:bodyPr/>
          <a:lstStyle/>
          <a:p>
            <a:pPr>
              <a:lnSpc>
                <a:spcPct val="90000"/>
              </a:lnSpc>
            </a:pPr>
            <a:r>
              <a:rPr lang="en-US" sz="2200" dirty="0">
                <a:latin typeface="Courier"/>
                <a:cs typeface="Courier"/>
              </a:rPr>
              <a:t>“Drink it” </a:t>
            </a:r>
            <a:r>
              <a:rPr lang="en-US" sz="2200" dirty="0"/>
              <a:t>more common than </a:t>
            </a:r>
            <a:r>
              <a:rPr lang="en-US" sz="2200" dirty="0">
                <a:latin typeface="Courier"/>
                <a:cs typeface="Courier"/>
              </a:rPr>
              <a:t>“drink wine”</a:t>
            </a:r>
          </a:p>
          <a:p>
            <a:pPr>
              <a:lnSpc>
                <a:spcPct val="90000"/>
              </a:lnSpc>
            </a:pPr>
            <a:r>
              <a:rPr lang="en-US" sz="2200" dirty="0"/>
              <a:t>But “</a:t>
            </a:r>
            <a:r>
              <a:rPr lang="en-US" sz="2200" dirty="0">
                <a:latin typeface="Courier"/>
                <a:cs typeface="Courier"/>
              </a:rPr>
              <a:t>wine</a:t>
            </a:r>
            <a:r>
              <a:rPr lang="en-US" sz="2200" dirty="0"/>
              <a:t>” is a better “drinkable” thing than “</a:t>
            </a:r>
            <a:r>
              <a:rPr lang="en-US" sz="2200" dirty="0">
                <a:latin typeface="Courier"/>
                <a:cs typeface="Courier"/>
              </a:rPr>
              <a:t>it</a:t>
            </a:r>
            <a:r>
              <a:rPr lang="en-US" sz="2200" dirty="0"/>
              <a:t>”</a:t>
            </a:r>
          </a:p>
        </p:txBody>
      </p:sp>
      <p:graphicFrame>
        <p:nvGraphicFramePr>
          <p:cNvPr id="2" name="Table 1"/>
          <p:cNvGraphicFramePr>
            <a:graphicFrameLocks noGrp="1"/>
          </p:cNvGraphicFramePr>
          <p:nvPr/>
        </p:nvGraphicFramePr>
        <p:xfrm>
          <a:off x="2438400" y="2346960"/>
          <a:ext cx="4114800" cy="222504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Object of “drink”</a:t>
                      </a:r>
                    </a:p>
                  </a:txBody>
                  <a:tcPr/>
                </a:tc>
                <a:tc>
                  <a:txBody>
                    <a:bodyPr/>
                    <a:lstStyle/>
                    <a:p>
                      <a:r>
                        <a:rPr lang="en-US" dirty="0"/>
                        <a:t>Count</a:t>
                      </a:r>
                    </a:p>
                  </a:txBody>
                  <a:tcPr/>
                </a:tc>
                <a:tc>
                  <a:txBody>
                    <a:bodyPr/>
                    <a:lstStyle/>
                    <a:p>
                      <a:r>
                        <a:rPr lang="en-US" dirty="0"/>
                        <a:t>PMI</a:t>
                      </a:r>
                    </a:p>
                  </a:txBody>
                  <a:tcPr/>
                </a:tc>
                <a:extLst>
                  <a:ext uri="{0D108BD9-81ED-4DB2-BD59-A6C34878D82A}">
                    <a16:rowId xmlns:a16="http://schemas.microsoft.com/office/drawing/2014/main" val="10000"/>
                  </a:ext>
                </a:extLst>
              </a:tr>
              <a:tr h="370840">
                <a:tc>
                  <a:txBody>
                    <a:bodyPr/>
                    <a:lstStyle/>
                    <a:p>
                      <a:r>
                        <a:rPr lang="en-US" dirty="0"/>
                        <a:t>it</a:t>
                      </a:r>
                    </a:p>
                  </a:txBody>
                  <a:tcPr/>
                </a:tc>
                <a:tc>
                  <a:txBody>
                    <a:bodyPr/>
                    <a:lstStyle/>
                    <a:p>
                      <a:r>
                        <a:rPr lang="en-US" dirty="0"/>
                        <a:t>3</a:t>
                      </a:r>
                    </a:p>
                  </a:txBody>
                  <a:tcPr/>
                </a:tc>
                <a:tc>
                  <a:txBody>
                    <a:bodyPr/>
                    <a:lstStyle/>
                    <a:p>
                      <a:r>
                        <a:rPr lang="en-US" dirty="0"/>
                        <a:t>1.3</a:t>
                      </a:r>
                    </a:p>
                  </a:txBody>
                  <a:tcPr/>
                </a:tc>
                <a:extLst>
                  <a:ext uri="{0D108BD9-81ED-4DB2-BD59-A6C34878D82A}">
                    <a16:rowId xmlns:a16="http://schemas.microsoft.com/office/drawing/2014/main" val="10001"/>
                  </a:ext>
                </a:extLst>
              </a:tr>
              <a:tr h="370840">
                <a:tc>
                  <a:txBody>
                    <a:bodyPr/>
                    <a:lstStyle/>
                    <a:p>
                      <a:r>
                        <a:rPr lang="en-US" dirty="0"/>
                        <a:t>anything</a:t>
                      </a:r>
                    </a:p>
                  </a:txBody>
                  <a:tcPr/>
                </a:tc>
                <a:tc>
                  <a:txBody>
                    <a:bodyPr/>
                    <a:lstStyle/>
                    <a:p>
                      <a:r>
                        <a:rPr lang="en-US" dirty="0"/>
                        <a:t>3</a:t>
                      </a:r>
                    </a:p>
                  </a:txBody>
                  <a:tcPr/>
                </a:tc>
                <a:tc>
                  <a:txBody>
                    <a:bodyPr/>
                    <a:lstStyle/>
                    <a:p>
                      <a:r>
                        <a:rPr lang="en-US" dirty="0"/>
                        <a:t>5.2</a:t>
                      </a:r>
                    </a:p>
                  </a:txBody>
                  <a:tcPr/>
                </a:tc>
                <a:extLst>
                  <a:ext uri="{0D108BD9-81ED-4DB2-BD59-A6C34878D82A}">
                    <a16:rowId xmlns:a16="http://schemas.microsoft.com/office/drawing/2014/main" val="10002"/>
                  </a:ext>
                </a:extLst>
              </a:tr>
              <a:tr h="370840">
                <a:tc>
                  <a:txBody>
                    <a:bodyPr/>
                    <a:lstStyle/>
                    <a:p>
                      <a:r>
                        <a:rPr lang="en-US" dirty="0"/>
                        <a:t>wine</a:t>
                      </a:r>
                    </a:p>
                  </a:txBody>
                  <a:tcPr/>
                </a:tc>
                <a:tc>
                  <a:txBody>
                    <a:bodyPr/>
                    <a:lstStyle/>
                    <a:p>
                      <a:r>
                        <a:rPr lang="en-US" dirty="0"/>
                        <a:t>2</a:t>
                      </a:r>
                    </a:p>
                  </a:txBody>
                  <a:tcPr/>
                </a:tc>
                <a:tc>
                  <a:txBody>
                    <a:bodyPr/>
                    <a:lstStyle/>
                    <a:p>
                      <a:r>
                        <a:rPr lang="en-US" dirty="0"/>
                        <a:t>9.3</a:t>
                      </a:r>
                    </a:p>
                  </a:txBody>
                  <a:tcPr/>
                </a:tc>
                <a:extLst>
                  <a:ext uri="{0D108BD9-81ED-4DB2-BD59-A6C34878D82A}">
                    <a16:rowId xmlns:a16="http://schemas.microsoft.com/office/drawing/2014/main" val="10003"/>
                  </a:ext>
                </a:extLst>
              </a:tr>
              <a:tr h="370840">
                <a:tc>
                  <a:txBody>
                    <a:bodyPr/>
                    <a:lstStyle/>
                    <a:p>
                      <a:r>
                        <a:rPr lang="en-US" dirty="0"/>
                        <a:t>tea</a:t>
                      </a:r>
                    </a:p>
                  </a:txBody>
                  <a:tcPr/>
                </a:tc>
                <a:tc>
                  <a:txBody>
                    <a:bodyPr/>
                    <a:lstStyle/>
                    <a:p>
                      <a:r>
                        <a:rPr lang="en-US" dirty="0"/>
                        <a:t>2</a:t>
                      </a:r>
                    </a:p>
                  </a:txBody>
                  <a:tcPr/>
                </a:tc>
                <a:tc>
                  <a:txBody>
                    <a:bodyPr/>
                    <a:lstStyle/>
                    <a:p>
                      <a:r>
                        <a:rPr lang="en-US" dirty="0"/>
                        <a:t>11.8</a:t>
                      </a:r>
                    </a:p>
                  </a:txBody>
                  <a:tcPr/>
                </a:tc>
                <a:extLst>
                  <a:ext uri="{0D108BD9-81ED-4DB2-BD59-A6C34878D82A}">
                    <a16:rowId xmlns:a16="http://schemas.microsoft.com/office/drawing/2014/main" val="10004"/>
                  </a:ext>
                </a:extLst>
              </a:tr>
              <a:tr h="370840">
                <a:tc>
                  <a:txBody>
                    <a:bodyPr/>
                    <a:lstStyle/>
                    <a:p>
                      <a:r>
                        <a:rPr lang="en-US" dirty="0"/>
                        <a:t>liquid</a:t>
                      </a:r>
                    </a:p>
                  </a:txBody>
                  <a:tcPr/>
                </a:tc>
                <a:tc>
                  <a:txBody>
                    <a:bodyPr/>
                    <a:lstStyle/>
                    <a:p>
                      <a:r>
                        <a:rPr lang="en-US" dirty="0"/>
                        <a:t>2</a:t>
                      </a:r>
                    </a:p>
                  </a:txBody>
                  <a:tcPr/>
                </a:tc>
                <a:tc>
                  <a:txBody>
                    <a:bodyPr/>
                    <a:lstStyle/>
                    <a:p>
                      <a:r>
                        <a:rPr lang="en-US" dirty="0"/>
                        <a:t>10.5</a:t>
                      </a:r>
                    </a:p>
                  </a:txBody>
                  <a:tcPr/>
                </a:tc>
                <a:extLst>
                  <a:ext uri="{0D108BD9-81ED-4DB2-BD59-A6C34878D82A}">
                    <a16:rowId xmlns:a16="http://schemas.microsoft.com/office/drawing/2014/main" val="10005"/>
                  </a:ext>
                </a:extLst>
              </a:tr>
            </a:tbl>
          </a:graphicData>
        </a:graphic>
      </p:graphicFrame>
      <p:sp>
        <p:nvSpPr>
          <p:cNvPr id="3" name="TextBox 2"/>
          <p:cNvSpPr txBox="1"/>
          <p:nvPr/>
        </p:nvSpPr>
        <p:spPr>
          <a:xfrm>
            <a:off x="1905001" y="1752602"/>
            <a:ext cx="7086599" cy="307777"/>
          </a:xfrm>
          <a:prstGeom prst="rect">
            <a:avLst/>
          </a:prstGeom>
          <a:noFill/>
        </p:spPr>
        <p:txBody>
          <a:bodyPr wrap="square" rtlCol="0">
            <a:spAutoFit/>
          </a:bodyPr>
          <a:lstStyle/>
          <a:p>
            <a:r>
              <a:rPr lang="en-US" sz="1400" dirty="0" err="1"/>
              <a:t>Hindle</a:t>
            </a:r>
            <a:r>
              <a:rPr lang="en-US" sz="1400" dirty="0"/>
              <a:t>, Don. 1990. Noun Classification from Predicate-Argument Structure. ACL</a:t>
            </a:r>
          </a:p>
        </p:txBody>
      </p:sp>
      <p:graphicFrame>
        <p:nvGraphicFramePr>
          <p:cNvPr id="7" name="Table 6"/>
          <p:cNvGraphicFramePr>
            <a:graphicFrameLocks noGrp="1"/>
          </p:cNvGraphicFramePr>
          <p:nvPr/>
        </p:nvGraphicFramePr>
        <p:xfrm>
          <a:off x="2438400" y="2362200"/>
          <a:ext cx="4114800" cy="221996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218440">
                <a:tc>
                  <a:txBody>
                    <a:bodyPr/>
                    <a:lstStyle/>
                    <a:p>
                      <a:r>
                        <a:rPr lang="en-US" dirty="0"/>
                        <a:t>Object of “drink”</a:t>
                      </a:r>
                    </a:p>
                  </a:txBody>
                  <a:tcPr/>
                </a:tc>
                <a:tc>
                  <a:txBody>
                    <a:bodyPr/>
                    <a:lstStyle/>
                    <a:p>
                      <a:r>
                        <a:rPr lang="en-US" dirty="0"/>
                        <a:t>Count</a:t>
                      </a:r>
                    </a:p>
                  </a:txBody>
                  <a:tcPr/>
                </a:tc>
                <a:tc>
                  <a:txBody>
                    <a:bodyPr/>
                    <a:lstStyle/>
                    <a:p>
                      <a:r>
                        <a:rPr lang="en-US" dirty="0"/>
                        <a:t>PMI</a:t>
                      </a:r>
                    </a:p>
                  </a:txBody>
                  <a:tcPr/>
                </a:tc>
                <a:extLst>
                  <a:ext uri="{0D108BD9-81ED-4DB2-BD59-A6C34878D82A}">
                    <a16:rowId xmlns:a16="http://schemas.microsoft.com/office/drawing/2014/main" val="10000"/>
                  </a:ext>
                </a:extLst>
              </a:tr>
              <a:tr h="370840">
                <a:tc>
                  <a:txBody>
                    <a:bodyPr/>
                    <a:lstStyle/>
                    <a:p>
                      <a:r>
                        <a:rPr lang="en-US" dirty="0"/>
                        <a:t>tea</a:t>
                      </a:r>
                    </a:p>
                  </a:txBody>
                  <a:tcPr/>
                </a:tc>
                <a:tc>
                  <a:txBody>
                    <a:bodyPr/>
                    <a:lstStyle/>
                    <a:p>
                      <a:r>
                        <a:rPr lang="en-US" dirty="0"/>
                        <a:t>2</a:t>
                      </a:r>
                    </a:p>
                  </a:txBody>
                  <a:tcPr/>
                </a:tc>
                <a:tc>
                  <a:txBody>
                    <a:bodyPr/>
                    <a:lstStyle/>
                    <a:p>
                      <a:r>
                        <a:rPr lang="en-US" dirty="0"/>
                        <a:t>11.8</a:t>
                      </a:r>
                    </a:p>
                  </a:txBody>
                  <a:tcPr/>
                </a:tc>
                <a:extLst>
                  <a:ext uri="{0D108BD9-81ED-4DB2-BD59-A6C34878D82A}">
                    <a16:rowId xmlns:a16="http://schemas.microsoft.com/office/drawing/2014/main" val="10001"/>
                  </a:ext>
                </a:extLst>
              </a:tr>
              <a:tr h="370840">
                <a:tc>
                  <a:txBody>
                    <a:bodyPr/>
                    <a:lstStyle/>
                    <a:p>
                      <a:r>
                        <a:rPr lang="en-US" dirty="0"/>
                        <a:t>liquid</a:t>
                      </a:r>
                    </a:p>
                  </a:txBody>
                  <a:tcPr/>
                </a:tc>
                <a:tc>
                  <a:txBody>
                    <a:bodyPr/>
                    <a:lstStyle/>
                    <a:p>
                      <a:r>
                        <a:rPr lang="en-US" dirty="0"/>
                        <a:t>2</a:t>
                      </a:r>
                    </a:p>
                  </a:txBody>
                  <a:tcPr/>
                </a:tc>
                <a:tc>
                  <a:txBody>
                    <a:bodyPr/>
                    <a:lstStyle/>
                    <a:p>
                      <a:r>
                        <a:rPr lang="en-US" dirty="0"/>
                        <a:t>10.5</a:t>
                      </a:r>
                    </a:p>
                  </a:txBody>
                  <a:tcPr/>
                </a:tc>
                <a:extLst>
                  <a:ext uri="{0D108BD9-81ED-4DB2-BD59-A6C34878D82A}">
                    <a16:rowId xmlns:a16="http://schemas.microsoft.com/office/drawing/2014/main" val="10002"/>
                  </a:ext>
                </a:extLst>
              </a:tr>
              <a:tr h="370840">
                <a:tc>
                  <a:txBody>
                    <a:bodyPr/>
                    <a:lstStyle/>
                    <a:p>
                      <a:r>
                        <a:rPr lang="en-US" dirty="0"/>
                        <a:t>wine</a:t>
                      </a:r>
                    </a:p>
                  </a:txBody>
                  <a:tcPr/>
                </a:tc>
                <a:tc>
                  <a:txBody>
                    <a:bodyPr/>
                    <a:lstStyle/>
                    <a:p>
                      <a:r>
                        <a:rPr lang="en-US" dirty="0"/>
                        <a:t>2</a:t>
                      </a:r>
                    </a:p>
                  </a:txBody>
                  <a:tcPr/>
                </a:tc>
                <a:tc>
                  <a:txBody>
                    <a:bodyPr/>
                    <a:lstStyle/>
                    <a:p>
                      <a:r>
                        <a:rPr lang="en-US" dirty="0"/>
                        <a:t>9.3</a:t>
                      </a:r>
                    </a:p>
                  </a:txBody>
                  <a:tcPr/>
                </a:tc>
                <a:extLst>
                  <a:ext uri="{0D108BD9-81ED-4DB2-BD59-A6C34878D82A}">
                    <a16:rowId xmlns:a16="http://schemas.microsoft.com/office/drawing/2014/main" val="10003"/>
                  </a:ext>
                </a:extLst>
              </a:tr>
              <a:tr h="370840">
                <a:tc>
                  <a:txBody>
                    <a:bodyPr/>
                    <a:lstStyle/>
                    <a:p>
                      <a:r>
                        <a:rPr lang="en-US" dirty="0"/>
                        <a:t>anything</a:t>
                      </a:r>
                    </a:p>
                  </a:txBody>
                  <a:tcPr/>
                </a:tc>
                <a:tc>
                  <a:txBody>
                    <a:bodyPr/>
                    <a:lstStyle/>
                    <a:p>
                      <a:r>
                        <a:rPr lang="en-US" dirty="0"/>
                        <a:t>3</a:t>
                      </a:r>
                    </a:p>
                  </a:txBody>
                  <a:tcPr/>
                </a:tc>
                <a:tc>
                  <a:txBody>
                    <a:bodyPr/>
                    <a:lstStyle/>
                    <a:p>
                      <a:r>
                        <a:rPr lang="en-US" dirty="0"/>
                        <a:t>5.2</a:t>
                      </a:r>
                    </a:p>
                  </a:txBody>
                  <a:tcPr/>
                </a:tc>
                <a:extLst>
                  <a:ext uri="{0D108BD9-81ED-4DB2-BD59-A6C34878D82A}">
                    <a16:rowId xmlns:a16="http://schemas.microsoft.com/office/drawing/2014/main" val="10004"/>
                  </a:ext>
                </a:extLst>
              </a:tr>
              <a:tr h="370840">
                <a:tc>
                  <a:txBody>
                    <a:bodyPr/>
                    <a:lstStyle/>
                    <a:p>
                      <a:r>
                        <a:rPr lang="en-US" dirty="0"/>
                        <a:t>it</a:t>
                      </a:r>
                    </a:p>
                  </a:txBody>
                  <a:tcPr/>
                </a:tc>
                <a:tc>
                  <a:txBody>
                    <a:bodyPr/>
                    <a:lstStyle/>
                    <a:p>
                      <a:r>
                        <a:rPr lang="en-US" dirty="0"/>
                        <a:t>3</a:t>
                      </a:r>
                    </a:p>
                  </a:txBody>
                  <a:tcPr/>
                </a:tc>
                <a:tc>
                  <a:txBody>
                    <a:bodyPr/>
                    <a:lstStyle/>
                    <a:p>
                      <a:r>
                        <a:rPr lang="en-US" dirty="0"/>
                        <a:t>1.3</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1472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fontScale="92500" lnSpcReduction="10000"/>
          </a:bodyPr>
          <a:lstStyle/>
          <a:p>
            <a:pPr marL="0" indent="0">
              <a:buNone/>
            </a:pPr>
            <a:r>
              <a:rPr lang="en-US" dirty="0"/>
              <a:t>Words can still be </a:t>
            </a:r>
            <a:r>
              <a:rPr lang="en-US" b="1" dirty="0"/>
              <a:t>related</a:t>
            </a:r>
            <a:r>
              <a:rPr lang="en-US" b="1" i="1" dirty="0"/>
              <a:t> </a:t>
            </a:r>
            <a:r>
              <a:rPr lang="en-US" dirty="0"/>
              <a:t>in ways other than being similar to each other.   </a:t>
            </a:r>
          </a:p>
          <a:p>
            <a:pPr marL="0" indent="0">
              <a:buNone/>
            </a:pPr>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pPr marL="0" indent="0">
              <a:buNone/>
            </a:pPr>
            <a:r>
              <a:rPr lang="en-US" dirty="0"/>
              <a:t>But they’re </a:t>
            </a:r>
            <a:r>
              <a:rPr lang="en-US" b="1" dirty="0"/>
              <a:t>related </a:t>
            </a:r>
            <a:r>
              <a:rPr lang="en-US" dirty="0"/>
              <a:t>by co-participating in the same </a:t>
            </a:r>
            <a:r>
              <a:rPr lang="en-US" b="1" dirty="0"/>
              <a:t>event.</a:t>
            </a:r>
          </a:p>
          <a:p>
            <a:pPr marL="0" indent="0">
              <a:buNone/>
            </a:pPr>
            <a:r>
              <a:rPr lang="en-US" dirty="0"/>
              <a:t>Relatedness is measured with </a:t>
            </a:r>
            <a:r>
              <a:rPr lang="en-US" b="1" dirty="0"/>
              <a:t>word association </a:t>
            </a:r>
            <a:r>
              <a:rPr lang="en-US" dirty="0"/>
              <a:t>tests in psychology.</a:t>
            </a:r>
          </a:p>
          <a:p>
            <a:pPr marL="0" indent="0">
              <a:buNone/>
            </a:pPr>
            <a:r>
              <a:rPr lang="en-US" dirty="0"/>
              <a:t>A</a:t>
            </a:r>
            <a:r>
              <a:rPr lang="en-US" b="1" dirty="0"/>
              <a:t> semantic field </a:t>
            </a:r>
            <a:r>
              <a:rPr lang="en-US" dirty="0"/>
              <a:t>is a set of words which cover a semantic domain and bear structured relations with each other.  </a:t>
            </a:r>
          </a:p>
          <a:p>
            <a:pPr marL="0" indent="0">
              <a:buNone/>
            </a:pPr>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pPr marL="0" indent="0">
              <a:buNone/>
            </a:pPr>
            <a:endParaRPr lang="en-US" b="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269427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1371600" y="685800"/>
            <a:ext cx="7467600" cy="742950"/>
          </a:xfrm>
        </p:spPr>
        <p:txBody>
          <a:bodyPr>
            <a:normAutofit fontScale="90000"/>
          </a:bodyPr>
          <a:lstStyle/>
          <a:p>
            <a:r>
              <a:rPr lang="en-US" dirty="0"/>
              <a:t>Positive </a:t>
            </a:r>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1143000" y="1524000"/>
                <a:ext cx="8153400" cy="3429000"/>
              </a:xfrm>
            </p:spPr>
            <p:txBody>
              <a:bodyPr>
                <a:normAutofit fontScale="92500" lnSpcReduction="20000"/>
              </a:bodyPr>
              <a:lstStyle/>
              <a:p>
                <a:pPr marL="342900" lvl="1" indent="-342900">
                  <a:buClr>
                    <a:srgbClr val="CC0000"/>
                  </a:buClr>
                </a:pPr>
                <a:r>
                  <a:rPr lang="en-US" sz="2400" dirty="0"/>
                  <a:t>PMI ranges from </a:t>
                </a:r>
                <a14:m>
                  <m:oMath xmlns:m="http://schemas.openxmlformats.org/officeDocument/2006/math">
                    <m:r>
                      <a:rPr lang="en-US" sz="2400" i="1">
                        <a:latin typeface="Cambria Math" charset="0"/>
                      </a:rPr>
                      <m:t>−</m:t>
                    </m:r>
                    <m:r>
                      <a:rPr lang="en-US" sz="2400" i="1">
                        <a:latin typeface="Cambria Math" charset="0"/>
                        <a:ea typeface="Cambria Math" charset="0"/>
                        <a:cs typeface="Cambria Math" charset="0"/>
                      </a:rPr>
                      <m:t>∞  </m:t>
                    </m:r>
                    <m:r>
                      <m:rPr>
                        <m:nor/>
                      </m:rPr>
                      <a:rPr lang="en-US" sz="2400"/>
                      <m:t>to</m:t>
                    </m:r>
                    <m:r>
                      <a:rPr lang="en-US" sz="2400" i="1">
                        <a:latin typeface="Cambria Math" charset="0"/>
                      </a:rPr>
                      <m:t> </m:t>
                    </m:r>
                    <m:r>
                      <a:rPr lang="en-US" sz="2400" i="1">
                        <a:latin typeface="Cambria Math" charset="0"/>
                        <a:ea typeface="Cambria Math" charset="0"/>
                        <a:cs typeface="Cambria Math" charset="0"/>
                      </a:rPr>
                      <m:t>+∞</m:t>
                    </m:r>
                  </m:oMath>
                </a14:m>
                <a:endParaRPr lang="en-US" sz="2400" dirty="0"/>
              </a:p>
              <a:p>
                <a:pPr marL="342900" lvl="1" indent="-342900">
                  <a:buClr>
                    <a:srgbClr val="CC0000"/>
                  </a:buClr>
                </a:pPr>
                <a:r>
                  <a:rPr lang="en-US" sz="2400" dirty="0"/>
                  <a:t>But the negative values are problematic</a:t>
                </a:r>
              </a:p>
              <a:p>
                <a:pPr marL="685800" lvl="2" indent="-342900"/>
                <a:r>
                  <a:rPr lang="en-US" sz="2400" dirty="0"/>
                  <a:t>Things are co-occurring </a:t>
                </a:r>
                <a:r>
                  <a:rPr lang="en-US" sz="2400" b="1" dirty="0"/>
                  <a:t>less than </a:t>
                </a:r>
                <a:r>
                  <a:rPr lang="en-US" sz="2400" dirty="0"/>
                  <a:t>we expect by chance</a:t>
                </a:r>
              </a:p>
              <a:p>
                <a:pPr marL="685800" lvl="2" indent="-342900"/>
                <a:r>
                  <a:rPr lang="en-US" sz="2400" dirty="0"/>
                  <a:t>Unreliable without enormous corpora</a:t>
                </a:r>
              </a:p>
              <a:p>
                <a:pPr marL="1028700" lvl="3" indent="-342900"/>
                <a:r>
                  <a:rPr lang="en-US" sz="2000" dirty="0"/>
                  <a:t>Imagine w1 and w2 whose probability is each 10</a:t>
                </a:r>
                <a:r>
                  <a:rPr lang="en-US" sz="2000" baseline="30000" dirty="0"/>
                  <a:t>-6</a:t>
                </a:r>
                <a:endParaRPr lang="en-US" sz="2000" dirty="0"/>
              </a:p>
              <a:p>
                <a:pPr marL="1028700" lvl="3" indent="-342900"/>
                <a:r>
                  <a:rPr lang="en-US" sz="2000" dirty="0"/>
                  <a:t>Hard to be sure p(w1,w2) is significantly different than 10</a:t>
                </a:r>
                <a:r>
                  <a:rPr lang="en-US" sz="2000" baseline="30000" dirty="0"/>
                  <a:t>-12</a:t>
                </a:r>
                <a:r>
                  <a:rPr lang="en-US" sz="2000" dirty="0"/>
                  <a:t> </a:t>
                </a:r>
              </a:p>
              <a:p>
                <a:pPr marL="685800" lvl="2" indent="-342900"/>
                <a:r>
                  <a:rPr lang="en-US" sz="2600" dirty="0"/>
                  <a:t>Plus it’s not clear people are good at “</a:t>
                </a:r>
                <a:r>
                  <a:rPr lang="en-US" sz="2600" dirty="0" err="1"/>
                  <a:t>unrelatedness</a:t>
                </a:r>
                <a:r>
                  <a:rPr lang="en-US" sz="2600" dirty="0"/>
                  <a:t>”</a:t>
                </a:r>
              </a:p>
              <a:p>
                <a:pPr marL="342900" lvl="1" indent="-342900"/>
                <a:r>
                  <a:rPr lang="en-US" sz="2400" dirty="0"/>
                  <a:t>So we just replace negative PMI values by 0</a:t>
                </a:r>
              </a:p>
              <a:p>
                <a:pPr marL="342900" lvl="1" indent="-342900"/>
                <a:r>
                  <a:rPr lang="en-US" sz="2400" dirty="0"/>
                  <a:t>Positive PMI (PPMI) between word1 and word2:</a:t>
                </a:r>
                <a:endParaRPr lang="en-US" sz="20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a:latin typeface="Cambria Math" charset="0"/>
                        </a:rPr>
                        <m:t>PPMI</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1</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2</m:t>
                              </m:r>
                            </m:sub>
                          </m:sSub>
                        </m:e>
                      </m:d>
                      <m:r>
                        <a:rPr lang="en-US" i="1">
                          <a:latin typeface="Cambria Math" charset="0"/>
                        </a:rPr>
                        <m:t>=</m:t>
                      </m:r>
                      <m:func>
                        <m:funcPr>
                          <m:ctrlPr>
                            <a:rPr lang="en-US" i="1">
                              <a:latin typeface="Cambria Math" panose="02040503050406030204" pitchFamily="18" charset="0"/>
                            </a:rPr>
                          </m:ctrlPr>
                        </m:funcPr>
                        <m:fName>
                          <m:r>
                            <m:rPr>
                              <m:sty m:val="p"/>
                            </m:rPr>
                            <a:rPr lang="en-US">
                              <a:latin typeface="Cambria Math" charset="0"/>
                            </a:rPr>
                            <m:t>max</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nor/>
                                    </m:rPr>
                                    <a:rPr lang="en-US">
                                      <a:latin typeface="Cambria Math" charset="0"/>
                                    </a:rPr>
                                    <m:t>log</m:t>
                                  </m:r>
                                </m:e>
                                <m:sub>
                                  <m:r>
                                    <a:rPr lang="en-US" i="1">
                                      <a:latin typeface="Cambria Math" charset="0"/>
                                    </a:rPr>
                                    <m:t>2</m:t>
                                  </m:r>
                                </m:sub>
                              </m:sSub>
                              <m:f>
                                <m:fPr>
                                  <m:ctrlPr>
                                    <a:rPr lang="en-US" i="1">
                                      <a:latin typeface="Cambria Math" panose="02040503050406030204" pitchFamily="18" charset="0"/>
                                    </a:rPr>
                                  </m:ctrlPr>
                                </m:fPr>
                                <m:num>
                                  <m:r>
                                    <a:rPr lang="en-US" i="1">
                                      <a:latin typeface="Cambria Math" charset="0"/>
                                    </a:rPr>
                                    <m:t>𝑃</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1</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2</m:t>
                                      </m:r>
                                    </m:sub>
                                  </m:sSub>
                                  <m:r>
                                    <a:rPr lang="en-US" i="1">
                                      <a:latin typeface="Cambria Math" charset="0"/>
                                    </a:rPr>
                                    <m:t>)</m:t>
                                  </m:r>
                                </m:num>
                                <m:den>
                                  <m:r>
                                    <a:rPr lang="en-US" i="1">
                                      <a:latin typeface="Cambria Math"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1</m:t>
                                          </m:r>
                                        </m:sub>
                                      </m:sSub>
                                    </m:e>
                                  </m:d>
                                  <m:r>
                                    <a:rPr lang="en-US" i="1">
                                      <a:latin typeface="Cambria Math" charset="0"/>
                                    </a:rPr>
                                    <m:t>𝑃</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𝑤𝑜𝑟𝑑</m:t>
                                      </m:r>
                                    </m:e>
                                    <m:sub>
                                      <m:r>
                                        <a:rPr lang="en-US" i="1">
                                          <a:latin typeface="Cambria Math" charset="0"/>
                                        </a:rPr>
                                        <m:t>2</m:t>
                                      </m:r>
                                    </m:sub>
                                  </m:sSub>
                                  <m:r>
                                    <a:rPr lang="en-US" i="1">
                                      <a:latin typeface="Cambria Math" charset="0"/>
                                    </a:rPr>
                                    <m:t>)</m:t>
                                  </m:r>
                                </m:den>
                              </m:f>
                              <m:r>
                                <a:rPr lang="en-US" i="1">
                                  <a:latin typeface="Cambria Math" charset="0"/>
                                </a:rPr>
                                <m:t>,0</m:t>
                              </m:r>
                            </m:e>
                          </m:d>
                        </m:e>
                      </m:func>
                    </m:oMath>
                  </m:oMathPara>
                </a14:m>
                <a:endParaRPr lang="en-US" sz="1800" b="1" dirty="0"/>
              </a:p>
              <a:p>
                <a:pPr lvl="1"/>
                <a:endParaRPr lang="en-US" dirty="0"/>
              </a:p>
              <a:p>
                <a:pPr>
                  <a:buFont typeface="Wingdings" pitchFamily="-65" charset="2"/>
                  <a:buNone/>
                </a:pPr>
                <a:endParaRPr lang="en-US"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1143000" y="1524000"/>
                <a:ext cx="8153400" cy="3429000"/>
              </a:xfrm>
              <a:blipFill>
                <a:blip r:embed="rId3"/>
                <a:stretch>
                  <a:fillRect l="-2022" t="-4074" b="-370"/>
                </a:stretch>
              </a:blipFill>
            </p:spPr>
            <p:txBody>
              <a:bodyPr/>
              <a:lstStyle/>
              <a:p>
                <a:r>
                  <a:rPr lang="en-US">
                    <a:noFill/>
                  </a:rPr>
                  <a:t> </a:t>
                </a:r>
              </a:p>
            </p:txBody>
          </p:sp>
        </mc:Fallback>
      </mc:AlternateContent>
    </p:spTree>
    <p:extLst>
      <p:ext uri="{BB962C8B-B14F-4D97-AF65-F5344CB8AC3E}">
        <p14:creationId xmlns:p14="http://schemas.microsoft.com/office/powerpoint/2010/main" val="7032014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066800"/>
            <a:ext cx="7467600" cy="742950"/>
          </a:xfrm>
        </p:spPr>
        <p:txBody>
          <a:bodyPr>
            <a:normAutofit fontScale="90000"/>
          </a:bodyPr>
          <a:lstStyle/>
          <a:p>
            <a:r>
              <a:rPr lang="en-US" dirty="0"/>
              <a:t>Computing PPMI on a term-context matrix</a:t>
            </a:r>
          </a:p>
        </p:txBody>
      </p:sp>
      <p:sp>
        <p:nvSpPr>
          <p:cNvPr id="3" name="Content Placeholder 2"/>
          <p:cNvSpPr>
            <a:spLocks noGrp="1"/>
          </p:cNvSpPr>
          <p:nvPr>
            <p:ph idx="1"/>
          </p:nvPr>
        </p:nvSpPr>
        <p:spPr>
          <a:xfrm>
            <a:off x="304800" y="2057400"/>
            <a:ext cx="8534400" cy="3333750"/>
          </a:xfrm>
        </p:spPr>
        <p:txBody>
          <a:bodyPr/>
          <a:lstStyle/>
          <a:p>
            <a:r>
              <a:rPr lang="en-US" dirty="0"/>
              <a:t>Matrix </a:t>
            </a:r>
            <a:r>
              <a:rPr lang="en-US" dirty="0">
                <a:latin typeface="Times New Roman"/>
                <a:cs typeface="Times New Roman"/>
              </a:rPr>
              <a:t>F</a:t>
            </a:r>
            <a:r>
              <a:rPr lang="en-US" dirty="0"/>
              <a:t> with </a:t>
            </a:r>
            <a:r>
              <a:rPr lang="en-US" dirty="0">
                <a:latin typeface="Times New Roman"/>
                <a:cs typeface="Times New Roman"/>
              </a:rPr>
              <a:t>W</a:t>
            </a:r>
            <a:r>
              <a:rPr lang="en-US" dirty="0"/>
              <a:t> rows (words) and </a:t>
            </a:r>
            <a:r>
              <a:rPr lang="en-US" dirty="0">
                <a:latin typeface="Times New Roman"/>
                <a:cs typeface="Times New Roman"/>
              </a:rPr>
              <a:t>C</a:t>
            </a:r>
            <a:r>
              <a:rPr lang="en-US" dirty="0"/>
              <a:t> columns (contexts)</a:t>
            </a:r>
          </a:p>
          <a:p>
            <a:r>
              <a:rPr lang="en-US" dirty="0" err="1">
                <a:latin typeface="Times New Roman"/>
                <a:cs typeface="Times New Roman"/>
              </a:rPr>
              <a:t>f</a:t>
            </a:r>
            <a:r>
              <a:rPr lang="en-US" baseline="-25000" dirty="0" err="1">
                <a:latin typeface="Times New Roman"/>
                <a:cs typeface="Times New Roman"/>
              </a:rPr>
              <a:t>ij</a:t>
            </a:r>
            <a:r>
              <a:rPr lang="en-US" dirty="0"/>
              <a:t> is # of times </a:t>
            </a:r>
            <a:r>
              <a:rPr lang="en-US" dirty="0" err="1">
                <a:latin typeface="Times New Roman"/>
                <a:cs typeface="Times New Roman"/>
              </a:rPr>
              <a:t>w</a:t>
            </a:r>
            <a:r>
              <a:rPr lang="en-US" baseline="-25000" dirty="0" err="1">
                <a:latin typeface="Times New Roman"/>
                <a:cs typeface="Times New Roman"/>
              </a:rPr>
              <a:t>i</a:t>
            </a:r>
            <a:r>
              <a:rPr lang="en-US" dirty="0"/>
              <a:t> occurs in context </a:t>
            </a:r>
            <a:r>
              <a:rPr lang="en-US" dirty="0" err="1">
                <a:latin typeface="Times New Roman"/>
                <a:cs typeface="Times New Roman"/>
              </a:rPr>
              <a:t>c</a:t>
            </a:r>
            <a:r>
              <a:rPr lang="en-US" baseline="-25000" dirty="0" err="1">
                <a:latin typeface="Times New Roman"/>
                <a:cs typeface="Times New Roman"/>
              </a:rPr>
              <a:t>j</a:t>
            </a:r>
            <a:endParaRPr lang="en-US"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111</a:t>
            </a:fld>
            <a:endParaRPr lang="en-US"/>
          </a:p>
        </p:txBody>
      </p:sp>
      <p:pic>
        <p:nvPicPr>
          <p:cNvPr id="5" name="Picture 4" descr="matrix.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514600"/>
            <a:ext cx="3505200" cy="831648"/>
          </a:xfrm>
          <a:prstGeom prst="rect">
            <a:avLst/>
          </a:prstGeom>
        </p:spPr>
      </p:pic>
      <p:graphicFrame>
        <p:nvGraphicFramePr>
          <p:cNvPr id="6" name="Object 5"/>
          <p:cNvGraphicFramePr>
            <a:graphicFrameLocks noChangeAspect="1"/>
          </p:cNvGraphicFramePr>
          <p:nvPr/>
        </p:nvGraphicFramePr>
        <p:xfrm>
          <a:off x="381001" y="3429000"/>
          <a:ext cx="1397907" cy="1168400"/>
        </p:xfrm>
        <a:graphic>
          <a:graphicData uri="http://schemas.openxmlformats.org/presentationml/2006/ole">
            <mc:AlternateContent xmlns:mc="http://schemas.openxmlformats.org/markup-compatibility/2006">
              <mc:Choice xmlns:v="urn:schemas-microsoft-com:vml" Requires="v">
                <p:oleObj spid="_x0000_s23014" name="Equation" r:id="rId4" imgW="850900" imgH="711200" progId="Equation.3">
                  <p:embed/>
                </p:oleObj>
              </mc:Choice>
              <mc:Fallback>
                <p:oleObj name="Equation" r:id="rId4" imgW="850900" imgH="711200" progId="Equation.3">
                  <p:embed/>
                  <p:pic>
                    <p:nvPicPr>
                      <p:cNvPr id="6" name="Object 5"/>
                      <p:cNvPicPr/>
                      <p:nvPr/>
                    </p:nvPicPr>
                    <p:blipFill>
                      <a:blip r:embed="rId5"/>
                      <a:stretch>
                        <a:fillRect/>
                      </a:stretch>
                    </p:blipFill>
                    <p:spPr>
                      <a:xfrm>
                        <a:off x="381001" y="3429000"/>
                        <a:ext cx="1397907" cy="11684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133601" y="3048000"/>
          <a:ext cx="1418771" cy="1627414"/>
        </p:xfrm>
        <a:graphic>
          <a:graphicData uri="http://schemas.openxmlformats.org/presentationml/2006/ole">
            <mc:AlternateContent xmlns:mc="http://schemas.openxmlformats.org/markup-compatibility/2006">
              <mc:Choice xmlns:v="urn:schemas-microsoft-com:vml" Requires="v">
                <p:oleObj spid="_x0000_s23015" name="Equation" r:id="rId6" imgW="863600" imgH="990600" progId="Equation.3">
                  <p:embed/>
                </p:oleObj>
              </mc:Choice>
              <mc:Fallback>
                <p:oleObj name="Equation" r:id="rId6" imgW="863600" imgH="990600" progId="Equation.3">
                  <p:embed/>
                  <p:pic>
                    <p:nvPicPr>
                      <p:cNvPr id="7" name="Object 6"/>
                      <p:cNvPicPr/>
                      <p:nvPr/>
                    </p:nvPicPr>
                    <p:blipFill>
                      <a:blip r:embed="rId7"/>
                      <a:stretch>
                        <a:fillRect/>
                      </a:stretch>
                    </p:blipFill>
                    <p:spPr>
                      <a:xfrm>
                        <a:off x="2133601" y="3048000"/>
                        <a:ext cx="1418771" cy="1627414"/>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3886200" y="3048000"/>
          <a:ext cx="1460500" cy="1585686"/>
        </p:xfrm>
        <a:graphic>
          <a:graphicData uri="http://schemas.openxmlformats.org/presentationml/2006/ole">
            <mc:AlternateContent xmlns:mc="http://schemas.openxmlformats.org/markup-compatibility/2006">
              <mc:Choice xmlns:v="urn:schemas-microsoft-com:vml" Requires="v">
                <p:oleObj spid="_x0000_s23016" name="Equation" r:id="rId8" imgW="889000" imgH="965200" progId="Equation.3">
                  <p:embed/>
                </p:oleObj>
              </mc:Choice>
              <mc:Fallback>
                <p:oleObj name="Equation" r:id="rId8" imgW="889000" imgH="965200" progId="Equation.3">
                  <p:embed/>
                  <p:pic>
                    <p:nvPicPr>
                      <p:cNvPr id="9" name="Object 8"/>
                      <p:cNvPicPr/>
                      <p:nvPr/>
                    </p:nvPicPr>
                    <p:blipFill>
                      <a:blip r:embed="rId9"/>
                      <a:stretch>
                        <a:fillRect/>
                      </a:stretch>
                    </p:blipFill>
                    <p:spPr>
                      <a:xfrm>
                        <a:off x="3886200" y="3048000"/>
                        <a:ext cx="1460500" cy="1585686"/>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741364" y="4962526"/>
          <a:ext cx="1857375" cy="752475"/>
        </p:xfrm>
        <a:graphic>
          <a:graphicData uri="http://schemas.openxmlformats.org/presentationml/2006/ole">
            <mc:AlternateContent xmlns:mc="http://schemas.openxmlformats.org/markup-compatibility/2006">
              <mc:Choice xmlns:v="urn:schemas-microsoft-com:vml" Requires="v">
                <p:oleObj spid="_x0000_s23017" name="Equation" r:id="rId10" imgW="1130300" imgH="457200" progId="Equation.3">
                  <p:embed/>
                </p:oleObj>
              </mc:Choice>
              <mc:Fallback>
                <p:oleObj name="Equation" r:id="rId10" imgW="1130300" imgH="457200" progId="Equation.3">
                  <p:embed/>
                  <p:pic>
                    <p:nvPicPr>
                      <p:cNvPr id="10" name="Object 9"/>
                      <p:cNvPicPr/>
                      <p:nvPr/>
                    </p:nvPicPr>
                    <p:blipFill>
                      <a:blip r:embed="rId11"/>
                      <a:stretch>
                        <a:fillRect/>
                      </a:stretch>
                    </p:blipFill>
                    <p:spPr>
                      <a:xfrm>
                        <a:off x="741364" y="4962526"/>
                        <a:ext cx="1857375" cy="752475"/>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3352800" y="4876801"/>
          <a:ext cx="3194050" cy="898525"/>
        </p:xfrm>
        <a:graphic>
          <a:graphicData uri="http://schemas.openxmlformats.org/presentationml/2006/ole">
            <mc:AlternateContent xmlns:mc="http://schemas.openxmlformats.org/markup-compatibility/2006">
              <mc:Choice xmlns:v="urn:schemas-microsoft-com:vml" Requires="v">
                <p:oleObj spid="_x0000_s23018" name="Equation" r:id="rId12" imgW="1943100" imgH="546100" progId="Equation.3">
                  <p:embed/>
                </p:oleObj>
              </mc:Choice>
              <mc:Fallback>
                <p:oleObj name="Equation" r:id="rId12" imgW="1943100" imgH="546100" progId="Equation.3">
                  <p:embed/>
                  <p:pic>
                    <p:nvPicPr>
                      <p:cNvPr id="11" name="Object 10"/>
                      <p:cNvPicPr/>
                      <p:nvPr/>
                    </p:nvPicPr>
                    <p:blipFill>
                      <a:blip r:embed="rId13"/>
                      <a:stretch>
                        <a:fillRect/>
                      </a:stretch>
                    </p:blipFill>
                    <p:spPr>
                      <a:xfrm>
                        <a:off x="3352800" y="4876801"/>
                        <a:ext cx="3194050" cy="898525"/>
                      </a:xfrm>
                      <a:prstGeom prst="rect">
                        <a:avLst/>
                      </a:prstGeom>
                    </p:spPr>
                  </p:pic>
                </p:oleObj>
              </mc:Fallback>
            </mc:AlternateContent>
          </a:graphicData>
        </a:graphic>
      </p:graphicFrame>
    </p:spTree>
    <p:extLst>
      <p:ext uri="{BB962C8B-B14F-4D97-AF65-F5344CB8AC3E}">
        <p14:creationId xmlns:p14="http://schemas.microsoft.com/office/powerpoint/2010/main" val="19109051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895600"/>
            <a:ext cx="3124200" cy="1295400"/>
          </a:xfrm>
        </p:spPr>
        <p:txBody>
          <a:bodyPr/>
          <a:lstStyle/>
          <a:p>
            <a:pPr marL="0" indent="0">
              <a:buNone/>
            </a:pPr>
            <a:r>
              <a:rPr lang="en-US" dirty="0"/>
              <a:t>p(w=</a:t>
            </a:r>
            <a:r>
              <a:rPr lang="en-US" dirty="0" err="1"/>
              <a:t>information,c</a:t>
            </a:r>
            <a:r>
              <a:rPr lang="en-US" dirty="0"/>
              <a:t>=data) = </a:t>
            </a:r>
          </a:p>
          <a:p>
            <a:pPr marL="0" indent="0">
              <a:buNone/>
            </a:pPr>
            <a:r>
              <a:rPr lang="en-US" dirty="0"/>
              <a:t>p(w=information) =</a:t>
            </a:r>
          </a:p>
          <a:p>
            <a:pPr marL="0" indent="0">
              <a:buNone/>
            </a:pPr>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112</a:t>
            </a:fld>
            <a:endParaRPr lang="en-US" dirty="0"/>
          </a:p>
        </p:txBody>
      </p:sp>
      <p:graphicFrame>
        <p:nvGraphicFramePr>
          <p:cNvPr id="5" name="Object 4"/>
          <p:cNvGraphicFramePr>
            <a:graphicFrameLocks noChangeAspect="1"/>
          </p:cNvGraphicFramePr>
          <p:nvPr/>
        </p:nvGraphicFramePr>
        <p:xfrm>
          <a:off x="3048000" y="868778"/>
          <a:ext cx="5556250" cy="1843942"/>
        </p:xfrm>
        <a:graphic>
          <a:graphicData uri="http://schemas.openxmlformats.org/presentationml/2006/ole">
            <mc:AlternateContent xmlns:mc="http://schemas.openxmlformats.org/markup-compatibility/2006">
              <mc:Choice xmlns:v="urn:schemas-microsoft-com:vml" Requires="v">
                <p:oleObj spid="_x0000_s24038" name="Worksheet" r:id="rId3" imgW="5778500" imgH="1917700" progId="Excel.Sheet.12">
                  <p:embed/>
                </p:oleObj>
              </mc:Choice>
              <mc:Fallback>
                <p:oleObj name="Worksheet" r:id="rId3" imgW="5778500" imgH="1917700" progId="Excel.Sheet.12">
                  <p:embed/>
                  <p:pic>
                    <p:nvPicPr>
                      <p:cNvPr id="5" name="Object 4"/>
                      <p:cNvPicPr/>
                      <p:nvPr/>
                    </p:nvPicPr>
                    <p:blipFill>
                      <a:blip r:embed="rId4"/>
                      <a:stretch>
                        <a:fillRect/>
                      </a:stretch>
                    </p:blipFill>
                    <p:spPr>
                      <a:xfrm>
                        <a:off x="3048000" y="868778"/>
                        <a:ext cx="5556250" cy="1843942"/>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524000" y="3752501"/>
          <a:ext cx="6096000" cy="2248249"/>
        </p:xfrm>
        <a:graphic>
          <a:graphicData uri="http://schemas.openxmlformats.org/presentationml/2006/ole">
            <mc:AlternateContent xmlns:mc="http://schemas.openxmlformats.org/markup-compatibility/2006">
              <mc:Choice xmlns:v="urn:schemas-microsoft-com:vml" Requires="v">
                <p:oleObj spid="_x0000_s24039" name="Worksheet" r:id="rId5" imgW="6921500" imgH="2552700" progId="Excel.Sheet.12">
                  <p:embed/>
                </p:oleObj>
              </mc:Choice>
              <mc:Fallback>
                <p:oleObj name="Worksheet" r:id="rId5" imgW="6921500" imgH="2552700" progId="Excel.Sheet.12">
                  <p:embed/>
                  <p:pic>
                    <p:nvPicPr>
                      <p:cNvPr id="6" name="Object 5"/>
                      <p:cNvPicPr/>
                      <p:nvPr/>
                    </p:nvPicPr>
                    <p:blipFill>
                      <a:blip r:embed="rId6"/>
                      <a:stretch>
                        <a:fillRect/>
                      </a:stretch>
                    </p:blipFill>
                    <p:spPr>
                      <a:xfrm>
                        <a:off x="1524000" y="3752501"/>
                        <a:ext cx="6096000" cy="2248249"/>
                      </a:xfrm>
                      <a:prstGeom prst="rect">
                        <a:avLst/>
                      </a:prstGeom>
                    </p:spPr>
                  </p:pic>
                </p:oleObj>
              </mc:Fallback>
            </mc:AlternateContent>
          </a:graphicData>
        </a:graphic>
      </p:graphicFrame>
      <p:sp>
        <p:nvSpPr>
          <p:cNvPr id="8" name="TextBox 7"/>
          <p:cNvSpPr txBox="1"/>
          <p:nvPr/>
        </p:nvSpPr>
        <p:spPr>
          <a:xfrm>
            <a:off x="3733801" y="2910370"/>
            <a:ext cx="644077" cy="369332"/>
          </a:xfrm>
          <a:prstGeom prst="rect">
            <a:avLst/>
          </a:prstGeom>
          <a:noFill/>
        </p:spPr>
        <p:txBody>
          <a:bodyPr wrap="none" rtlCol="0">
            <a:spAutoFit/>
          </a:bodyPr>
          <a:lstStyle/>
          <a:p>
            <a:r>
              <a:rPr lang="en-US" dirty="0"/>
              <a:t>= .32</a:t>
            </a:r>
          </a:p>
        </p:txBody>
      </p:sp>
      <p:sp>
        <p:nvSpPr>
          <p:cNvPr id="9" name="TextBox 8"/>
          <p:cNvSpPr txBox="1"/>
          <p:nvPr/>
        </p:nvSpPr>
        <p:spPr>
          <a:xfrm>
            <a:off x="3124201" y="2910370"/>
            <a:ext cx="624803" cy="369332"/>
          </a:xfrm>
          <a:prstGeom prst="rect">
            <a:avLst/>
          </a:prstGeom>
          <a:noFill/>
        </p:spPr>
        <p:txBody>
          <a:bodyPr wrap="none" rtlCol="0">
            <a:spAutoFit/>
          </a:bodyPr>
          <a:lstStyle/>
          <a:p>
            <a:r>
              <a:rPr lang="en-US" dirty="0"/>
              <a:t>6/19</a:t>
            </a:r>
          </a:p>
        </p:txBody>
      </p:sp>
      <p:sp>
        <p:nvSpPr>
          <p:cNvPr id="10" name="TextBox 9"/>
          <p:cNvSpPr txBox="1"/>
          <p:nvPr/>
        </p:nvSpPr>
        <p:spPr>
          <a:xfrm>
            <a:off x="2362201" y="3276600"/>
            <a:ext cx="741797" cy="369332"/>
          </a:xfrm>
          <a:prstGeom prst="rect">
            <a:avLst/>
          </a:prstGeom>
          <a:noFill/>
        </p:spPr>
        <p:txBody>
          <a:bodyPr wrap="none" rtlCol="0">
            <a:spAutoFit/>
          </a:bodyPr>
          <a:lstStyle/>
          <a:p>
            <a:r>
              <a:rPr lang="en-US" dirty="0"/>
              <a:t>11/19</a:t>
            </a:r>
          </a:p>
        </p:txBody>
      </p:sp>
      <p:sp>
        <p:nvSpPr>
          <p:cNvPr id="11" name="TextBox 10"/>
          <p:cNvSpPr txBox="1"/>
          <p:nvPr/>
        </p:nvSpPr>
        <p:spPr>
          <a:xfrm>
            <a:off x="3048001" y="3276600"/>
            <a:ext cx="646331" cy="369332"/>
          </a:xfrm>
          <a:prstGeom prst="rect">
            <a:avLst/>
          </a:prstGeom>
          <a:noFill/>
        </p:spPr>
        <p:txBody>
          <a:bodyPr wrap="none" rtlCol="0">
            <a:spAutoFit/>
          </a:bodyPr>
          <a:lstStyle/>
          <a:p>
            <a:r>
              <a:rPr lang="en-US" dirty="0"/>
              <a:t>= .58</a:t>
            </a:r>
          </a:p>
        </p:txBody>
      </p:sp>
      <p:sp>
        <p:nvSpPr>
          <p:cNvPr id="12" name="TextBox 11"/>
          <p:cNvSpPr txBox="1"/>
          <p:nvPr/>
        </p:nvSpPr>
        <p:spPr>
          <a:xfrm>
            <a:off x="1447801" y="3642830"/>
            <a:ext cx="624803" cy="369332"/>
          </a:xfrm>
          <a:prstGeom prst="rect">
            <a:avLst/>
          </a:prstGeom>
          <a:noFill/>
        </p:spPr>
        <p:txBody>
          <a:bodyPr wrap="none" rtlCol="0">
            <a:spAutoFit/>
          </a:bodyPr>
          <a:lstStyle/>
          <a:p>
            <a:r>
              <a:rPr lang="en-US" dirty="0"/>
              <a:t>7/19</a:t>
            </a:r>
          </a:p>
        </p:txBody>
      </p:sp>
      <p:sp>
        <p:nvSpPr>
          <p:cNvPr id="13" name="TextBox 12"/>
          <p:cNvSpPr txBox="1"/>
          <p:nvPr/>
        </p:nvSpPr>
        <p:spPr>
          <a:xfrm>
            <a:off x="2042634" y="3642830"/>
            <a:ext cx="640948" cy="369332"/>
          </a:xfrm>
          <a:prstGeom prst="rect">
            <a:avLst/>
          </a:prstGeom>
          <a:noFill/>
        </p:spPr>
        <p:txBody>
          <a:bodyPr wrap="square" rtlCol="0">
            <a:spAutoFit/>
          </a:bodyPr>
          <a:lstStyle/>
          <a:p>
            <a:r>
              <a:rPr lang="en-US" dirty="0"/>
              <a:t>= .37</a:t>
            </a:r>
          </a:p>
        </p:txBody>
      </p:sp>
      <p:graphicFrame>
        <p:nvGraphicFramePr>
          <p:cNvPr id="14" name="Object 13"/>
          <p:cNvGraphicFramePr>
            <a:graphicFrameLocks noChangeAspect="1"/>
          </p:cNvGraphicFramePr>
          <p:nvPr/>
        </p:nvGraphicFramePr>
        <p:xfrm>
          <a:off x="1219200" y="1219200"/>
          <a:ext cx="1732188" cy="1447800"/>
        </p:xfrm>
        <a:graphic>
          <a:graphicData uri="http://schemas.openxmlformats.org/presentationml/2006/ole">
            <mc:AlternateContent xmlns:mc="http://schemas.openxmlformats.org/markup-compatibility/2006">
              <mc:Choice xmlns:v="urn:schemas-microsoft-com:vml" Requires="v">
                <p:oleObj spid="_x0000_s24040" name="Equation" r:id="rId7" imgW="850900" imgH="711200" progId="Equation.3">
                  <p:embed/>
                </p:oleObj>
              </mc:Choice>
              <mc:Fallback>
                <p:oleObj name="Equation" r:id="rId7" imgW="850900" imgH="711200" progId="Equation.3">
                  <p:embed/>
                  <p:pic>
                    <p:nvPicPr>
                      <p:cNvPr id="14" name="Object 13"/>
                      <p:cNvPicPr/>
                      <p:nvPr/>
                    </p:nvPicPr>
                    <p:blipFill>
                      <a:blip r:embed="rId8"/>
                      <a:stretch>
                        <a:fillRect/>
                      </a:stretch>
                    </p:blipFill>
                    <p:spPr>
                      <a:xfrm>
                        <a:off x="1219200" y="1219200"/>
                        <a:ext cx="1732188" cy="1447800"/>
                      </a:xfrm>
                      <a:prstGeom prst="rect">
                        <a:avLst/>
                      </a:prstGeom>
                    </p:spPr>
                  </p:pic>
                </p:oleObj>
              </mc:Fallback>
            </mc:AlternateContent>
          </a:graphicData>
        </a:graphic>
      </p:graphicFrame>
      <p:graphicFrame>
        <p:nvGraphicFramePr>
          <p:cNvPr id="15" name="Object 14"/>
          <p:cNvGraphicFramePr>
            <a:graphicFrameLocks noChangeAspect="1"/>
          </p:cNvGraphicFramePr>
          <p:nvPr/>
        </p:nvGraphicFramePr>
        <p:xfrm>
          <a:off x="4724401" y="2667000"/>
          <a:ext cx="1321663" cy="1049338"/>
        </p:xfrm>
        <a:graphic>
          <a:graphicData uri="http://schemas.openxmlformats.org/presentationml/2006/ole">
            <mc:AlternateContent xmlns:mc="http://schemas.openxmlformats.org/markup-compatibility/2006">
              <mc:Choice xmlns:v="urn:schemas-microsoft-com:vml" Requires="v">
                <p:oleObj spid="_x0000_s24041" name="Equation" r:id="rId9" imgW="863600" imgH="685800" progId="Equation.3">
                  <p:embed/>
                </p:oleObj>
              </mc:Choice>
              <mc:Fallback>
                <p:oleObj name="Equation" r:id="rId9" imgW="863600" imgH="685800" progId="Equation.3">
                  <p:embed/>
                  <p:pic>
                    <p:nvPicPr>
                      <p:cNvPr id="15" name="Object 14"/>
                      <p:cNvPicPr/>
                      <p:nvPr/>
                    </p:nvPicPr>
                    <p:blipFill>
                      <a:blip r:embed="rId10"/>
                      <a:stretch>
                        <a:fillRect/>
                      </a:stretch>
                    </p:blipFill>
                    <p:spPr>
                      <a:xfrm>
                        <a:off x="4724401" y="2667000"/>
                        <a:ext cx="1321663" cy="1049338"/>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6553200" y="2666936"/>
          <a:ext cx="1295400" cy="1020202"/>
        </p:xfrm>
        <a:graphic>
          <a:graphicData uri="http://schemas.openxmlformats.org/presentationml/2006/ole">
            <mc:AlternateContent xmlns:mc="http://schemas.openxmlformats.org/markup-compatibility/2006">
              <mc:Choice xmlns:v="urn:schemas-microsoft-com:vml" Requires="v">
                <p:oleObj spid="_x0000_s24042" name="Equation" r:id="rId11" imgW="838200" imgH="660400" progId="Equation.3">
                  <p:embed/>
                </p:oleObj>
              </mc:Choice>
              <mc:Fallback>
                <p:oleObj name="Equation" r:id="rId11" imgW="838200" imgH="660400" progId="Equation.3">
                  <p:embed/>
                  <p:pic>
                    <p:nvPicPr>
                      <p:cNvPr id="16" name="Object 15"/>
                      <p:cNvPicPr/>
                      <p:nvPr/>
                    </p:nvPicPr>
                    <p:blipFill>
                      <a:blip r:embed="rId12"/>
                      <a:stretch>
                        <a:fillRect/>
                      </a:stretch>
                    </p:blipFill>
                    <p:spPr>
                      <a:xfrm>
                        <a:off x="6553200" y="2666936"/>
                        <a:ext cx="1295400" cy="1020202"/>
                      </a:xfrm>
                      <a:prstGeom prst="rect">
                        <a:avLst/>
                      </a:prstGeom>
                    </p:spPr>
                  </p:pic>
                </p:oleObj>
              </mc:Fallback>
            </mc:AlternateContent>
          </a:graphicData>
        </a:graphic>
      </p:graphicFrame>
    </p:spTree>
    <p:extLst>
      <p:ext uri="{BB962C8B-B14F-4D97-AF65-F5344CB8AC3E}">
        <p14:creationId xmlns:p14="http://schemas.microsoft.com/office/powerpoint/2010/main" val="415753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113</a:t>
            </a:fld>
            <a:endParaRPr lang="en-US"/>
          </a:p>
        </p:txBody>
      </p:sp>
      <p:graphicFrame>
        <p:nvGraphicFramePr>
          <p:cNvPr id="8" name="Object 7"/>
          <p:cNvGraphicFramePr>
            <a:graphicFrameLocks noChangeAspect="1"/>
          </p:cNvGraphicFramePr>
          <p:nvPr/>
        </p:nvGraphicFramePr>
        <p:xfrm>
          <a:off x="1276350" y="1535114"/>
          <a:ext cx="1855788" cy="750887"/>
        </p:xfrm>
        <a:graphic>
          <a:graphicData uri="http://schemas.openxmlformats.org/presentationml/2006/ole">
            <mc:AlternateContent xmlns:mc="http://schemas.openxmlformats.org/markup-compatibility/2006">
              <mc:Choice xmlns:v="urn:schemas-microsoft-com:vml" Requires="v">
                <p:oleObj spid="_x0000_s24868" name="Equation" r:id="rId3" imgW="1130300" imgH="457200" progId="Equation.3">
                  <p:embed/>
                </p:oleObj>
              </mc:Choice>
              <mc:Fallback>
                <p:oleObj name="Equation" r:id="rId3" imgW="1130300" imgH="457200" progId="Equation.3">
                  <p:embed/>
                  <p:pic>
                    <p:nvPicPr>
                      <p:cNvPr id="8" name="Object 7"/>
                      <p:cNvPicPr/>
                      <p:nvPr/>
                    </p:nvPicPr>
                    <p:blipFill>
                      <a:blip r:embed="rId4"/>
                      <a:stretch>
                        <a:fillRect/>
                      </a:stretch>
                    </p:blipFill>
                    <p:spPr>
                      <a:xfrm>
                        <a:off x="1276350" y="1535114"/>
                        <a:ext cx="1855788" cy="750887"/>
                      </a:xfrm>
                      <a:prstGeom prst="rect">
                        <a:avLst/>
                      </a:prstGeom>
                    </p:spPr>
                  </p:pic>
                </p:oleObj>
              </mc:Fallback>
            </mc:AlternateContent>
          </a:graphicData>
        </a:graphic>
      </p:graphicFrame>
      <p:sp>
        <p:nvSpPr>
          <p:cNvPr id="9" name="Content Placeholder 8"/>
          <p:cNvSpPr>
            <a:spLocks noGrp="1"/>
          </p:cNvSpPr>
          <p:nvPr>
            <p:ph idx="1"/>
          </p:nvPr>
        </p:nvSpPr>
        <p:spPr>
          <a:xfrm>
            <a:off x="304800" y="3200400"/>
            <a:ext cx="4267200" cy="609600"/>
          </a:xfrm>
        </p:spPr>
        <p:txBody>
          <a:bodyPr/>
          <a:lstStyle/>
          <a:p>
            <a:r>
              <a:rPr lang="en-US" dirty="0" err="1"/>
              <a:t>pmi</a:t>
            </a:r>
            <a:r>
              <a:rPr lang="en-US" dirty="0"/>
              <a:t>(</a:t>
            </a:r>
            <a:r>
              <a:rPr lang="en-US" dirty="0" err="1"/>
              <a:t>information,data</a:t>
            </a:r>
            <a:r>
              <a:rPr lang="en-US" dirty="0"/>
              <a:t>) = log</a:t>
            </a:r>
            <a:r>
              <a:rPr lang="en-US" baseline="-25000" dirty="0"/>
              <a:t>2</a:t>
            </a:r>
            <a:r>
              <a:rPr lang="en-US" dirty="0"/>
              <a:t> (</a:t>
            </a:r>
          </a:p>
        </p:txBody>
      </p:sp>
      <p:graphicFrame>
        <p:nvGraphicFramePr>
          <p:cNvPr id="10" name="Object 9"/>
          <p:cNvGraphicFramePr>
            <a:graphicFrameLocks noChangeAspect="1"/>
          </p:cNvGraphicFramePr>
          <p:nvPr/>
        </p:nvGraphicFramePr>
        <p:xfrm>
          <a:off x="3200400" y="990601"/>
          <a:ext cx="5932218" cy="2107499"/>
        </p:xfrm>
        <a:graphic>
          <a:graphicData uri="http://schemas.openxmlformats.org/presentationml/2006/ole">
            <mc:AlternateContent xmlns:mc="http://schemas.openxmlformats.org/markup-compatibility/2006">
              <mc:Choice xmlns:v="urn:schemas-microsoft-com:vml" Requires="v">
                <p:oleObj spid="_x0000_s24869" name="Worksheet" r:id="rId5" imgW="6756400" imgH="2400300" progId="Excel.Sheet.12">
                  <p:embed/>
                </p:oleObj>
              </mc:Choice>
              <mc:Fallback>
                <p:oleObj name="Worksheet" r:id="rId5" imgW="6756400" imgH="2400300" progId="Excel.Sheet.12">
                  <p:embed/>
                  <p:pic>
                    <p:nvPicPr>
                      <p:cNvPr id="10" name="Object 9"/>
                      <p:cNvPicPr/>
                      <p:nvPr/>
                    </p:nvPicPr>
                    <p:blipFill>
                      <a:blip r:embed="rId6"/>
                      <a:stretch>
                        <a:fillRect/>
                      </a:stretch>
                    </p:blipFill>
                    <p:spPr>
                      <a:xfrm>
                        <a:off x="3200400" y="990601"/>
                        <a:ext cx="5932218" cy="2107499"/>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838200" y="3873500"/>
          <a:ext cx="5969000" cy="1917700"/>
        </p:xfrm>
        <a:graphic>
          <a:graphicData uri="http://schemas.openxmlformats.org/presentationml/2006/ole">
            <mc:AlternateContent xmlns:mc="http://schemas.openxmlformats.org/markup-compatibility/2006">
              <mc:Choice xmlns:v="urn:schemas-microsoft-com:vml" Requires="v">
                <p:oleObj spid="_x0000_s24870" name="Worksheet" r:id="rId7" imgW="5969000" imgH="1917700" progId="Excel.Sheet.12">
                  <p:embed/>
                </p:oleObj>
              </mc:Choice>
              <mc:Fallback>
                <p:oleObj name="Worksheet" r:id="rId7" imgW="5969000" imgH="1917700" progId="Excel.Sheet.12">
                  <p:embed/>
                  <p:pic>
                    <p:nvPicPr>
                      <p:cNvPr id="11" name="Object 10"/>
                      <p:cNvPicPr/>
                      <p:nvPr/>
                    </p:nvPicPr>
                    <p:blipFill>
                      <a:blip r:embed="rId8"/>
                      <a:stretch>
                        <a:fillRect/>
                      </a:stretch>
                    </p:blipFill>
                    <p:spPr>
                      <a:xfrm>
                        <a:off x="838200" y="3873500"/>
                        <a:ext cx="5969000" cy="1917700"/>
                      </a:xfrm>
                      <a:prstGeom prst="rect">
                        <a:avLst/>
                      </a:prstGeom>
                    </p:spPr>
                  </p:pic>
                </p:oleObj>
              </mc:Fallback>
            </mc:AlternateContent>
          </a:graphicData>
        </a:graphic>
      </p:graphicFrame>
      <p:sp>
        <p:nvSpPr>
          <p:cNvPr id="12" name="Content Placeholder 8"/>
          <p:cNvSpPr txBox="1">
            <a:spLocks/>
          </p:cNvSpPr>
          <p:nvPr/>
        </p:nvSpPr>
        <p:spPr bwMode="auto">
          <a:xfrm>
            <a:off x="4343400" y="3200400"/>
            <a:ext cx="7620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a:t>.32 /</a:t>
            </a:r>
          </a:p>
        </p:txBody>
      </p:sp>
      <p:sp>
        <p:nvSpPr>
          <p:cNvPr id="13" name="Content Placeholder 8"/>
          <p:cNvSpPr txBox="1">
            <a:spLocks/>
          </p:cNvSpPr>
          <p:nvPr/>
        </p:nvSpPr>
        <p:spPr bwMode="auto">
          <a:xfrm>
            <a:off x="5105400" y="3200400"/>
            <a:ext cx="1524000"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a:t>(.37*.58) )</a:t>
            </a:r>
          </a:p>
        </p:txBody>
      </p:sp>
      <p:sp>
        <p:nvSpPr>
          <p:cNvPr id="14" name="Content Placeholder 8"/>
          <p:cNvSpPr txBox="1">
            <a:spLocks/>
          </p:cNvSpPr>
          <p:nvPr/>
        </p:nvSpPr>
        <p:spPr bwMode="auto">
          <a:xfrm>
            <a:off x="6400801" y="3200400"/>
            <a:ext cx="2306611"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a:t> = .58</a:t>
            </a:r>
          </a:p>
        </p:txBody>
      </p:sp>
      <p:sp>
        <p:nvSpPr>
          <p:cNvPr id="3" name="TextBox 2"/>
          <p:cNvSpPr txBox="1"/>
          <p:nvPr/>
        </p:nvSpPr>
        <p:spPr>
          <a:xfrm>
            <a:off x="6648749" y="3669268"/>
            <a:ext cx="2206541" cy="338554"/>
          </a:xfrm>
          <a:prstGeom prst="rect">
            <a:avLst/>
          </a:prstGeom>
          <a:noFill/>
        </p:spPr>
        <p:txBody>
          <a:bodyPr wrap="none" rtlCol="0">
            <a:spAutoFit/>
          </a:bodyPr>
          <a:lstStyle/>
          <a:p>
            <a:r>
              <a:rPr lang="en-US" sz="1600" i="1" dirty="0">
                <a:solidFill>
                  <a:srgbClr val="FF0000"/>
                </a:solidFill>
              </a:rPr>
              <a:t>(.57 using full precision)</a:t>
            </a:r>
          </a:p>
        </p:txBody>
      </p:sp>
    </p:spTree>
    <p:extLst>
      <p:ext uri="{BB962C8B-B14F-4D97-AF65-F5344CB8AC3E}">
        <p14:creationId xmlns:p14="http://schemas.microsoft.com/office/powerpoint/2010/main" val="32553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PMI</a:t>
            </a:r>
          </a:p>
        </p:txBody>
      </p:sp>
      <p:sp>
        <p:nvSpPr>
          <p:cNvPr id="3" name="Content Placeholder 2"/>
          <p:cNvSpPr>
            <a:spLocks noGrp="1"/>
          </p:cNvSpPr>
          <p:nvPr>
            <p:ph idx="1"/>
          </p:nvPr>
        </p:nvSpPr>
        <p:spPr/>
        <p:txBody>
          <a:bodyPr/>
          <a:lstStyle/>
          <a:p>
            <a:r>
              <a:rPr lang="en-US" sz="3200" dirty="0"/>
              <a:t>PMI is biased toward infrequent events</a:t>
            </a:r>
          </a:p>
          <a:p>
            <a:pPr lvl="1"/>
            <a:r>
              <a:rPr lang="en-US" sz="2800" dirty="0"/>
              <a:t>Very rare words have very high PMI values</a:t>
            </a:r>
          </a:p>
          <a:p>
            <a:r>
              <a:rPr lang="en-US" sz="3200" dirty="0"/>
              <a:t>Two solutions:</a:t>
            </a:r>
          </a:p>
          <a:p>
            <a:pPr lvl="1"/>
            <a:r>
              <a:rPr lang="en-US" sz="2800" dirty="0"/>
              <a:t>Give rare words slightly higher probabilities</a:t>
            </a:r>
          </a:p>
          <a:p>
            <a:pPr lvl="1"/>
            <a:r>
              <a:rPr lang="en-US" sz="2800" dirty="0"/>
              <a:t>Use add-one smoothing (which has a similar effect)</a:t>
            </a:r>
          </a:p>
          <a:p>
            <a:pPr lvl="1"/>
            <a:endParaRPr lang="en-US" dirty="0"/>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114</a:t>
            </a:fld>
            <a:endParaRPr lang="en-US"/>
          </a:p>
        </p:txBody>
      </p:sp>
    </p:spTree>
    <p:extLst>
      <p:ext uri="{BB962C8B-B14F-4D97-AF65-F5344CB8AC3E}">
        <p14:creationId xmlns:p14="http://schemas.microsoft.com/office/powerpoint/2010/main" val="2502916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90600"/>
            <a:ext cx="7467600" cy="895350"/>
          </a:xfrm>
        </p:spPr>
        <p:txBody>
          <a:bodyPr>
            <a:normAutofit fontScale="90000"/>
          </a:bodyPr>
          <a:lstStyle/>
          <a:p>
            <a:r>
              <a:rPr lang="en-US" dirty="0"/>
              <a:t>Weighting PMI: Giving rare context words slightly higher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057400"/>
                <a:ext cx="8534400" cy="3333750"/>
              </a:xfrm>
            </p:spPr>
            <p:txBody>
              <a:bodyPr>
                <a:normAutofit fontScale="92500" lnSpcReduction="20000"/>
              </a:bodyPr>
              <a:lstStyle/>
              <a:p>
                <a:r>
                  <a:rPr lang="en-US" sz="2800" dirty="0"/>
                  <a:t>Raise the context probabilities to </a:t>
                </a:r>
                <a14:m>
                  <m:oMath xmlns:m="http://schemas.openxmlformats.org/officeDocument/2006/math">
                    <m:r>
                      <a:rPr lang="en-US" sz="2800" i="1">
                        <a:latin typeface="Cambria Math" charset="0"/>
                        <a:ea typeface="Cambria Math" charset="0"/>
                        <a:cs typeface="Cambria Math" charset="0"/>
                      </a:rPr>
                      <m:t>𝛼</m:t>
                    </m:r>
                    <m:r>
                      <a:rPr lang="en-US" sz="2800" i="1">
                        <a:latin typeface="Cambria Math" charset="0"/>
                        <a:ea typeface="Cambria Math" charset="0"/>
                        <a:cs typeface="Cambria Math" charset="0"/>
                      </a:rPr>
                      <m:t>=0.75</m:t>
                    </m:r>
                  </m:oMath>
                </a14:m>
                <a:r>
                  <a:rPr lang="en-US" sz="2800" dirty="0"/>
                  <a:t>:</a:t>
                </a:r>
              </a:p>
              <a:p>
                <a:endParaRPr lang="en-US" sz="2800" dirty="0"/>
              </a:p>
              <a:p>
                <a:endParaRPr lang="en-US" sz="2800" dirty="0"/>
              </a:p>
              <a:p>
                <a:endParaRPr lang="en-US" sz="2800" dirty="0"/>
              </a:p>
              <a:p>
                <a:r>
                  <a:rPr lang="en-US" sz="2800" dirty="0"/>
                  <a:t>This helps because </a:t>
                </a:r>
                <a14:m>
                  <m:oMath xmlns:m="http://schemas.openxmlformats.org/officeDocument/2006/math">
                    <m:sSub>
                      <m:sSubPr>
                        <m:ctrlPr>
                          <a:rPr lang="en-US" sz="2800" i="1" dirty="0">
                            <a:latin typeface="Cambria Math" panose="02040503050406030204" pitchFamily="18" charset="0"/>
                            <a:ea typeface="Cambria Math" charset="0"/>
                            <a:cs typeface="Cambria Math" charset="0"/>
                          </a:rPr>
                        </m:ctrlPr>
                      </m:sSubPr>
                      <m:e>
                        <m:r>
                          <a:rPr lang="en-US" sz="2800" i="1" dirty="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i="1">
                            <a:latin typeface="Cambria Math" panose="02040503050406030204" pitchFamily="18" charset="0"/>
                            <a:ea typeface="Cambria Math" charset="0"/>
                            <a:cs typeface="Cambria Math" charset="0"/>
                          </a:rPr>
                        </m:ctrlPr>
                      </m:dPr>
                      <m:e>
                        <m:r>
                          <a:rPr lang="en-US" sz="2800" i="1">
                            <a:latin typeface="Cambria Math" charset="0"/>
                            <a:ea typeface="Cambria Math" charset="0"/>
                            <a:cs typeface="Cambria Math" charset="0"/>
                          </a:rPr>
                          <m:t>𝑐</m:t>
                        </m:r>
                      </m:e>
                    </m:d>
                    <m:r>
                      <a:rPr lang="en-US" sz="2800" i="1">
                        <a:latin typeface="Cambria Math" charset="0"/>
                        <a:ea typeface="Cambria Math" charset="0"/>
                        <a:cs typeface="Cambria Math" charset="0"/>
                      </a:rPr>
                      <m:t>&gt;</m:t>
                    </m:r>
                    <m:r>
                      <a:rPr lang="en-US" sz="2800" i="1">
                        <a:latin typeface="Cambria Math" charset="0"/>
                        <a:ea typeface="Cambria Math" charset="0"/>
                        <a:cs typeface="Cambria Math" charset="0"/>
                      </a:rPr>
                      <m:t>𝑃</m:t>
                    </m:r>
                    <m:d>
                      <m:dPr>
                        <m:ctrlPr>
                          <a:rPr lang="en-US" sz="2800" i="1">
                            <a:latin typeface="Cambria Math" panose="02040503050406030204" pitchFamily="18" charset="0"/>
                            <a:ea typeface="Cambria Math" charset="0"/>
                            <a:cs typeface="Cambria Math" charset="0"/>
                          </a:rPr>
                        </m:ctrlPr>
                      </m:dPr>
                      <m:e>
                        <m:r>
                          <a:rPr lang="en-US" sz="2800" i="1">
                            <a:latin typeface="Cambria Math" charset="0"/>
                            <a:ea typeface="Cambria Math" charset="0"/>
                            <a:cs typeface="Cambria Math" charset="0"/>
                          </a:rPr>
                          <m:t>𝑐</m:t>
                        </m:r>
                      </m:e>
                    </m:d>
                  </m:oMath>
                </a14:m>
                <a:r>
                  <a:rPr lang="en-US" sz="2800" dirty="0"/>
                  <a:t> for rare </a:t>
                </a:r>
                <a:r>
                  <a:rPr lang="en-US" sz="2800" i="1" dirty="0"/>
                  <a:t>c</a:t>
                </a:r>
              </a:p>
              <a:p>
                <a:r>
                  <a:rPr lang="en-US" sz="2800" dirty="0"/>
                  <a:t>Consider two events, P(a) = .99 and P(b)=.01</a:t>
                </a:r>
              </a:p>
              <a:p>
                <a14:m>
                  <m:oMath xmlns:m="http://schemas.openxmlformats.org/officeDocument/2006/math">
                    <m:sSub>
                      <m:sSubPr>
                        <m:ctrlPr>
                          <a:rPr lang="en-US" sz="2800" i="1" dirty="0">
                            <a:latin typeface="Cambria Math" panose="02040503050406030204" pitchFamily="18" charset="0"/>
                            <a:ea typeface="Cambria Math" charset="0"/>
                            <a:cs typeface="Cambria Math" charset="0"/>
                          </a:rPr>
                        </m:ctrlPr>
                      </m:sSubPr>
                      <m:e>
                        <m:r>
                          <a:rPr lang="en-US" sz="2800" i="1" dirty="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i="1">
                            <a:latin typeface="Cambria Math" panose="02040503050406030204" pitchFamily="18" charset="0"/>
                            <a:ea typeface="Cambria Math" charset="0"/>
                            <a:cs typeface="Cambria Math" charset="0"/>
                          </a:rPr>
                        </m:ctrlPr>
                      </m:dPr>
                      <m:e>
                        <m:r>
                          <a:rPr lang="en-US" sz="2800" i="1">
                            <a:latin typeface="Cambria Math" charset="0"/>
                            <a:ea typeface="Cambria Math" charset="0"/>
                            <a:cs typeface="Cambria Math" charset="0"/>
                          </a:rPr>
                          <m:t>𝑎</m:t>
                        </m:r>
                      </m:e>
                    </m:d>
                    <m:r>
                      <a:rPr lang="en-US" sz="2800" i="1">
                        <a:latin typeface="Cambria Math" charset="0"/>
                        <a:ea typeface="Cambria Math" charset="0"/>
                        <a:cs typeface="Cambria Math" charset="0"/>
                      </a:rPr>
                      <m:t>=</m:t>
                    </m:r>
                    <m:f>
                      <m:fPr>
                        <m:ctrlPr>
                          <a:rPr lang="en-US" sz="2800" i="1">
                            <a:latin typeface="Cambria Math" panose="02040503050406030204" pitchFamily="18" charset="0"/>
                            <a:ea typeface="Cambria Math" charset="0"/>
                            <a:cs typeface="Cambria Math" charset="0"/>
                          </a:rPr>
                        </m:ctrlPr>
                      </m:fPr>
                      <m:num>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.99</m:t>
                            </m:r>
                          </m:e>
                          <m:sup>
                            <m:r>
                              <a:rPr lang="en-US" sz="2800" i="1">
                                <a:latin typeface="Cambria Math" charset="0"/>
                                <a:ea typeface="Cambria Math" charset="0"/>
                                <a:cs typeface="Cambria Math" charset="0"/>
                              </a:rPr>
                              <m:t>.75</m:t>
                            </m:r>
                          </m:sup>
                        </m:sSup>
                      </m:num>
                      <m:den>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.99</m:t>
                            </m:r>
                          </m:e>
                          <m:sup>
                            <m:r>
                              <a:rPr lang="en-US" sz="2800" i="1">
                                <a:latin typeface="Cambria Math" charset="0"/>
                                <a:ea typeface="Cambria Math" charset="0"/>
                                <a:cs typeface="Cambria Math" charset="0"/>
                              </a:rPr>
                              <m:t>.75</m:t>
                            </m:r>
                          </m:sup>
                        </m:sSup>
                        <m:r>
                          <a:rPr lang="en-US" sz="2800" i="1">
                            <a:latin typeface="Cambria Math" charset="0"/>
                            <a:ea typeface="Cambria Math" charset="0"/>
                            <a:cs typeface="Cambria Math" charset="0"/>
                          </a:rPr>
                          <m:t>+</m:t>
                        </m:r>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den>
                    </m:f>
                    <m:r>
                      <a:rPr lang="en-US" sz="2800">
                        <a:latin typeface="Cambria Math" charset="0"/>
                        <a:ea typeface="Cambria Math" charset="0"/>
                        <a:cs typeface="Cambria Math" charset="0"/>
                      </a:rPr>
                      <m:t>=.97</m:t>
                    </m:r>
                  </m:oMath>
                </a14:m>
                <a:r>
                  <a:rPr lang="en-US" sz="2800" dirty="0"/>
                  <a:t>  </a:t>
                </a:r>
                <a14:m>
                  <m:oMath xmlns:m="http://schemas.openxmlformats.org/officeDocument/2006/math">
                    <m:sSub>
                      <m:sSubPr>
                        <m:ctrlPr>
                          <a:rPr lang="en-US" sz="2800" i="1" dirty="0">
                            <a:latin typeface="Cambria Math" panose="02040503050406030204" pitchFamily="18" charset="0"/>
                            <a:ea typeface="Cambria Math" charset="0"/>
                            <a:cs typeface="Cambria Math" charset="0"/>
                          </a:rPr>
                        </m:ctrlPr>
                      </m:sSubPr>
                      <m:e>
                        <m:r>
                          <a:rPr lang="en-US" sz="2800" i="1" dirty="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i="1">
                            <a:latin typeface="Cambria Math" panose="02040503050406030204" pitchFamily="18" charset="0"/>
                            <a:ea typeface="Cambria Math" charset="0"/>
                            <a:cs typeface="Cambria Math" charset="0"/>
                          </a:rPr>
                        </m:ctrlPr>
                      </m:dPr>
                      <m:e>
                        <m:r>
                          <a:rPr lang="en-US" sz="2800" i="1">
                            <a:latin typeface="Cambria Math" charset="0"/>
                            <a:ea typeface="Cambria Math" charset="0"/>
                            <a:cs typeface="Cambria Math" charset="0"/>
                          </a:rPr>
                          <m:t>𝑏</m:t>
                        </m:r>
                      </m:e>
                    </m:d>
                    <m:r>
                      <a:rPr lang="en-US" sz="2800" i="1">
                        <a:latin typeface="Cambria Math" charset="0"/>
                        <a:ea typeface="Cambria Math" charset="0"/>
                        <a:cs typeface="Cambria Math" charset="0"/>
                      </a:rPr>
                      <m:t>=</m:t>
                    </m:r>
                    <m:f>
                      <m:fPr>
                        <m:ctrlPr>
                          <a:rPr lang="en-US" sz="2800" i="1">
                            <a:latin typeface="Cambria Math" panose="02040503050406030204" pitchFamily="18" charset="0"/>
                            <a:ea typeface="Cambria Math" charset="0"/>
                            <a:cs typeface="Cambria Math" charset="0"/>
                          </a:rPr>
                        </m:ctrlPr>
                      </m:fPr>
                      <m:num>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num>
                      <m:den>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r>
                          <a:rPr lang="en-US" sz="2800" i="1">
                            <a:latin typeface="Cambria Math" charset="0"/>
                            <a:ea typeface="Cambria Math" charset="0"/>
                            <a:cs typeface="Cambria Math" charset="0"/>
                          </a:rPr>
                          <m:t>+</m:t>
                        </m:r>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den>
                    </m:f>
                    <m:r>
                      <a:rPr lang="en-US" sz="2800">
                        <a:latin typeface="Cambria Math" charset="0"/>
                        <a:ea typeface="Cambria Math" charset="0"/>
                        <a:cs typeface="Cambria Math" charset="0"/>
                      </a:rPr>
                      <m:t>=.03</m:t>
                    </m:r>
                  </m:oMath>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057400"/>
                <a:ext cx="8534400" cy="3333750"/>
              </a:xfrm>
              <a:blipFill>
                <a:blip r:embed="rId2"/>
                <a:stretch>
                  <a:fillRect l="-2381" t="-4545" b="-11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115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2514601"/>
            <a:ext cx="4472660" cy="1580161"/>
          </a:xfrm>
          <a:prstGeom prst="rect">
            <a:avLst/>
          </a:prstGeom>
        </p:spPr>
      </p:pic>
    </p:spTree>
    <p:extLst>
      <p:ext uri="{BB962C8B-B14F-4D97-AF65-F5344CB8AC3E}">
        <p14:creationId xmlns:p14="http://schemas.microsoft.com/office/powerpoint/2010/main" val="66202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Laplace (add-1) smoothing</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0F35DC5-7E65-8247-99AB-4E984F8A921E}" type="slidenum">
              <a:rPr lang="en-US" smtClean="0"/>
              <a:pPr/>
              <a:t>116</a:t>
            </a:fld>
            <a:endParaRPr lang="en-US"/>
          </a:p>
        </p:txBody>
      </p:sp>
    </p:spTree>
    <p:extLst>
      <p:ext uri="{BB962C8B-B14F-4D97-AF65-F5344CB8AC3E}">
        <p14:creationId xmlns:p14="http://schemas.microsoft.com/office/powerpoint/2010/main" val="35292492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117</a:t>
            </a:fld>
            <a:endParaRPr lang="en-US"/>
          </a:p>
        </p:txBody>
      </p:sp>
      <p:graphicFrame>
        <p:nvGraphicFramePr>
          <p:cNvPr id="5" name="Object 4"/>
          <p:cNvGraphicFramePr>
            <a:graphicFrameLocks noChangeAspect="1"/>
          </p:cNvGraphicFramePr>
          <p:nvPr/>
        </p:nvGraphicFramePr>
        <p:xfrm>
          <a:off x="1682751" y="1219200"/>
          <a:ext cx="5351899" cy="1752600"/>
        </p:xfrm>
        <a:graphic>
          <a:graphicData uri="http://schemas.openxmlformats.org/presentationml/2006/ole">
            <mc:AlternateContent xmlns:mc="http://schemas.openxmlformats.org/markup-compatibility/2006">
              <mc:Choice xmlns:v="urn:schemas-microsoft-com:vml" Requires="v">
                <p:oleObj spid="_x0000_s25795" name="Worksheet" r:id="rId3" imgW="5778500" imgH="1892300" progId="Excel.Sheet.12">
                  <p:embed/>
                </p:oleObj>
              </mc:Choice>
              <mc:Fallback>
                <p:oleObj name="Worksheet" r:id="rId3" imgW="5778500" imgH="1892300" progId="Excel.Sheet.12">
                  <p:embed/>
                  <p:pic>
                    <p:nvPicPr>
                      <p:cNvPr id="5" name="Object 4"/>
                      <p:cNvPicPr/>
                      <p:nvPr/>
                    </p:nvPicPr>
                    <p:blipFill>
                      <a:blip r:embed="rId4"/>
                      <a:stretch>
                        <a:fillRect/>
                      </a:stretch>
                    </p:blipFill>
                    <p:spPr>
                      <a:xfrm>
                        <a:off x="1682751" y="1219200"/>
                        <a:ext cx="5351899" cy="17526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304800" y="3429000"/>
          <a:ext cx="6477000" cy="2222500"/>
        </p:xfrm>
        <a:graphic>
          <a:graphicData uri="http://schemas.openxmlformats.org/presentationml/2006/ole">
            <mc:AlternateContent xmlns:mc="http://schemas.openxmlformats.org/markup-compatibility/2006">
              <mc:Choice xmlns:v="urn:schemas-microsoft-com:vml" Requires="v">
                <p:oleObj spid="_x0000_s25796" name="Worksheet" r:id="rId5" imgW="6921500" imgH="2374900" progId="Excel.Sheet.12">
                  <p:embed/>
                </p:oleObj>
              </mc:Choice>
              <mc:Fallback>
                <p:oleObj name="Worksheet" r:id="rId5" imgW="6921500" imgH="2374900" progId="Excel.Sheet.12">
                  <p:embed/>
                  <p:pic>
                    <p:nvPicPr>
                      <p:cNvPr id="6" name="Object 5"/>
                      <p:cNvPicPr/>
                      <p:nvPr/>
                    </p:nvPicPr>
                    <p:blipFill>
                      <a:blip r:embed="rId6"/>
                      <a:stretch>
                        <a:fillRect/>
                      </a:stretch>
                    </p:blipFill>
                    <p:spPr>
                      <a:xfrm>
                        <a:off x="304800" y="3429000"/>
                        <a:ext cx="6477000" cy="2222500"/>
                      </a:xfrm>
                      <a:prstGeom prst="rect">
                        <a:avLst/>
                      </a:prstGeom>
                    </p:spPr>
                  </p:pic>
                </p:oleObj>
              </mc:Fallback>
            </mc:AlternateContent>
          </a:graphicData>
        </a:graphic>
      </p:graphicFrame>
    </p:spTree>
    <p:extLst>
      <p:ext uri="{BB962C8B-B14F-4D97-AF65-F5344CB8AC3E}">
        <p14:creationId xmlns:p14="http://schemas.microsoft.com/office/powerpoint/2010/main" val="33779010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14400"/>
            <a:ext cx="7467600" cy="742950"/>
          </a:xfrm>
        </p:spPr>
        <p:txBody>
          <a:bodyPr>
            <a:normAutofit fontScale="90000"/>
          </a:bodyPr>
          <a:lstStyle/>
          <a:p>
            <a:r>
              <a:rPr lang="en-US"/>
              <a:t>PPMI versus add-2 smoothed PPMI</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118</a:t>
            </a:fld>
            <a:endParaRPr lang="en-US"/>
          </a:p>
        </p:txBody>
      </p:sp>
      <p:graphicFrame>
        <p:nvGraphicFramePr>
          <p:cNvPr id="8" name="Object 7"/>
          <p:cNvGraphicFramePr>
            <a:graphicFrameLocks noChangeAspect="1"/>
          </p:cNvGraphicFramePr>
          <p:nvPr/>
        </p:nvGraphicFramePr>
        <p:xfrm>
          <a:off x="1143000" y="3873500"/>
          <a:ext cx="5778500" cy="1917700"/>
        </p:xfrm>
        <a:graphic>
          <a:graphicData uri="http://schemas.openxmlformats.org/presentationml/2006/ole">
            <mc:AlternateContent xmlns:mc="http://schemas.openxmlformats.org/markup-compatibility/2006">
              <mc:Choice xmlns:v="urn:schemas-microsoft-com:vml" Requires="v">
                <p:oleObj spid="_x0000_s26819" name="Worksheet" r:id="rId3" imgW="5778500" imgH="1917700" progId="Excel.Sheet.12">
                  <p:embed/>
                </p:oleObj>
              </mc:Choice>
              <mc:Fallback>
                <p:oleObj name="Worksheet" r:id="rId3" imgW="5778500" imgH="1917700" progId="Excel.Sheet.12">
                  <p:embed/>
                  <p:pic>
                    <p:nvPicPr>
                      <p:cNvPr id="8" name="Object 7"/>
                      <p:cNvPicPr/>
                      <p:nvPr/>
                    </p:nvPicPr>
                    <p:blipFill>
                      <a:blip r:embed="rId4"/>
                      <a:stretch>
                        <a:fillRect/>
                      </a:stretch>
                    </p:blipFill>
                    <p:spPr>
                      <a:xfrm>
                        <a:off x="1143000" y="3873500"/>
                        <a:ext cx="5778500" cy="19177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041400" y="1828800"/>
          <a:ext cx="5969000" cy="1917700"/>
        </p:xfrm>
        <a:graphic>
          <a:graphicData uri="http://schemas.openxmlformats.org/presentationml/2006/ole">
            <mc:AlternateContent xmlns:mc="http://schemas.openxmlformats.org/markup-compatibility/2006">
              <mc:Choice xmlns:v="urn:schemas-microsoft-com:vml" Requires="v">
                <p:oleObj spid="_x0000_s26820" name="Worksheet" r:id="rId5" imgW="5969000" imgH="1917700" progId="Excel.Sheet.12">
                  <p:embed/>
                </p:oleObj>
              </mc:Choice>
              <mc:Fallback>
                <p:oleObj name="Worksheet" r:id="rId5" imgW="5969000" imgH="1917700" progId="Excel.Sheet.12">
                  <p:embed/>
                  <p:pic>
                    <p:nvPicPr>
                      <p:cNvPr id="6" name="Object 5"/>
                      <p:cNvPicPr/>
                      <p:nvPr/>
                    </p:nvPicPr>
                    <p:blipFill>
                      <a:blip r:embed="rId6"/>
                      <a:stretch>
                        <a:fillRect/>
                      </a:stretch>
                    </p:blipFill>
                    <p:spPr>
                      <a:xfrm>
                        <a:off x="1041400" y="1828800"/>
                        <a:ext cx="5969000" cy="1917700"/>
                      </a:xfrm>
                      <a:prstGeom prst="rect">
                        <a:avLst/>
                      </a:prstGeom>
                    </p:spPr>
                  </p:pic>
                </p:oleObj>
              </mc:Fallback>
            </mc:AlternateContent>
          </a:graphicData>
        </a:graphic>
      </p:graphicFrame>
    </p:spTree>
    <p:extLst>
      <p:ext uri="{BB962C8B-B14F-4D97-AF65-F5344CB8AC3E}">
        <p14:creationId xmlns:p14="http://schemas.microsoft.com/office/powerpoint/2010/main" val="80000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533400"/>
            <a:ext cx="4800600" cy="1905000"/>
          </a:xfrm>
        </p:spPr>
        <p:txBody>
          <a:bodyPr/>
          <a:lstStyle/>
          <a:p>
            <a:r>
              <a:rPr lang="en-US" sz="4000" dirty="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2667000"/>
            <a:ext cx="5105400" cy="1295400"/>
          </a:xfrm>
        </p:spPr>
        <p:txBody>
          <a:bodyPr/>
          <a:lstStyle/>
          <a:p>
            <a:r>
              <a:rPr lang="en-US" sz="3600" dirty="0">
                <a:solidFill>
                  <a:srgbClr val="A4001D"/>
                </a:solidFill>
                <a:ea typeface="ＭＳ Ｐゴシック" charset="0"/>
                <a:cs typeface="Calibri"/>
              </a:rPr>
              <a:t>Evaluating similarity</a:t>
            </a:r>
          </a:p>
        </p:txBody>
      </p:sp>
    </p:spTree>
    <p:extLst>
      <p:ext uri="{BB962C8B-B14F-4D97-AF65-F5344CB8AC3E}">
        <p14:creationId xmlns:p14="http://schemas.microsoft.com/office/powerpoint/2010/main" val="369338199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pPr marL="0" indent="0">
              <a:buNone/>
            </a:pPr>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pPr marL="0" indent="0">
              <a:buNone/>
            </a:pPr>
            <a:r>
              <a:rPr lang="en-US" dirty="0"/>
              <a:t>Or with nouns like </a:t>
            </a:r>
            <a:r>
              <a:rPr lang="en-US" i="1" dirty="0"/>
              <a:t>buyer</a:t>
            </a:r>
            <a:r>
              <a:rPr lang="en-US" dirty="0"/>
              <a:t>. </a:t>
            </a:r>
          </a:p>
          <a:p>
            <a:pPr marL="0" indent="0">
              <a:buNone/>
            </a:pPr>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27893106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t>Evaluating similarity</a:t>
            </a:r>
          </a:p>
        </p:txBody>
      </p:sp>
      <p:sp>
        <p:nvSpPr>
          <p:cNvPr id="122883" name="Rectangle 3"/>
          <p:cNvSpPr>
            <a:spLocks noGrp="1" noChangeArrowheads="1"/>
          </p:cNvSpPr>
          <p:nvPr>
            <p:ph sz="quarter" idx="1"/>
          </p:nvPr>
        </p:nvSpPr>
        <p:spPr>
          <a:xfrm>
            <a:off x="304800" y="2133600"/>
            <a:ext cx="8610600" cy="3790950"/>
          </a:xfrm>
        </p:spPr>
        <p:txBody>
          <a:bodyPr/>
          <a:lstStyle/>
          <a:p>
            <a:r>
              <a:rPr lang="en-US" dirty="0"/>
              <a:t>Extrinsic (task-based, end-to-end) Evaluation:</a:t>
            </a:r>
          </a:p>
          <a:p>
            <a:pPr lvl="1">
              <a:lnSpc>
                <a:spcPct val="90000"/>
              </a:lnSpc>
            </a:pPr>
            <a:r>
              <a:rPr lang="en-US" dirty="0"/>
              <a:t>Question Answering</a:t>
            </a:r>
          </a:p>
          <a:p>
            <a:pPr lvl="1">
              <a:lnSpc>
                <a:spcPct val="90000"/>
              </a:lnSpc>
            </a:pPr>
            <a:r>
              <a:rPr lang="en-US" dirty="0"/>
              <a:t>Spell Checking</a:t>
            </a:r>
          </a:p>
          <a:p>
            <a:pPr lvl="1">
              <a:lnSpc>
                <a:spcPct val="90000"/>
              </a:lnSpc>
            </a:pPr>
            <a:r>
              <a:rPr lang="en-US" dirty="0"/>
              <a:t>Essay grading</a:t>
            </a:r>
          </a:p>
          <a:p>
            <a:r>
              <a:rPr lang="en-US" dirty="0"/>
              <a:t>Intrinsic Evaluation:</a:t>
            </a:r>
          </a:p>
          <a:p>
            <a:pPr lvl="1"/>
            <a:r>
              <a:rPr lang="en-US" dirty="0"/>
              <a:t>Correlation between algorithm and human word similarity ratings</a:t>
            </a:r>
          </a:p>
          <a:p>
            <a:pPr lvl="2"/>
            <a:r>
              <a:rPr lang="en-US" dirty="0"/>
              <a:t>Wordsim353: 353 noun pairs rated 0-10.   </a:t>
            </a:r>
            <a:r>
              <a:rPr lang="en-US" i="1" dirty="0" err="1"/>
              <a:t>sim</a:t>
            </a:r>
            <a:r>
              <a:rPr lang="en-US" i="1" dirty="0"/>
              <a:t>(</a:t>
            </a:r>
            <a:r>
              <a:rPr lang="en-US" i="1" dirty="0" err="1"/>
              <a:t>plane,car</a:t>
            </a:r>
            <a:r>
              <a:rPr lang="en-US" i="1" dirty="0"/>
              <a:t>)=5.77</a:t>
            </a:r>
          </a:p>
          <a:p>
            <a:pPr lvl="1"/>
            <a:r>
              <a:rPr lang="en-US" dirty="0"/>
              <a:t>Taking TOEFL multiple-choice vocabulary tests</a:t>
            </a:r>
          </a:p>
          <a:p>
            <a:pPr lvl="2"/>
            <a:r>
              <a:rPr lang="en-US" u="sng" dirty="0">
                <a:solidFill>
                  <a:srgbClr val="0000FF"/>
                </a:solidFill>
                <a:latin typeface="Courier"/>
                <a:cs typeface="Courier"/>
              </a:rPr>
              <a:t>Levied</a:t>
            </a:r>
            <a:r>
              <a:rPr lang="en-US" dirty="0">
                <a:solidFill>
                  <a:srgbClr val="0000FF"/>
                </a:solidFill>
                <a:latin typeface="Courier"/>
                <a:cs typeface="Courier"/>
              </a:rPr>
              <a:t> is closest in meaning to:</a:t>
            </a:r>
          </a:p>
          <a:p>
            <a:pPr marL="800100" lvl="2" indent="0">
              <a:buNone/>
            </a:pPr>
            <a:r>
              <a:rPr lang="en-US" sz="1800" dirty="0">
                <a:solidFill>
                  <a:srgbClr val="0000FF"/>
                </a:solidFill>
                <a:latin typeface="Courier"/>
                <a:cs typeface="Courier"/>
              </a:rPr>
              <a:t> imposed, believed, requested, correlated</a:t>
            </a:r>
            <a:endParaRPr lang="en-US" sz="1800" dirty="0"/>
          </a:p>
          <a:p>
            <a:pPr lvl="1"/>
            <a:endParaRPr lang="en-US" dirty="0"/>
          </a:p>
        </p:txBody>
      </p:sp>
    </p:spTree>
    <p:extLst>
      <p:ext uri="{BB962C8B-B14F-4D97-AF65-F5344CB8AC3E}">
        <p14:creationId xmlns:p14="http://schemas.microsoft.com/office/powerpoint/2010/main" val="36204399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304800" y="2209800"/>
            <a:ext cx="8534400" cy="3695700"/>
          </a:xfrm>
        </p:spPr>
        <p:txBody>
          <a:bodyPr/>
          <a:lstStyle/>
          <a:p>
            <a:r>
              <a:rPr lang="en-US" sz="2800" dirty="0"/>
              <a:t>Distributional (vector) models of meaning</a:t>
            </a:r>
          </a:p>
          <a:p>
            <a:pPr lvl="1"/>
            <a:r>
              <a:rPr lang="en-US" sz="2400" b="1" dirty="0"/>
              <a:t>Sparse</a:t>
            </a:r>
            <a:r>
              <a:rPr lang="en-US" sz="2400" dirty="0"/>
              <a:t> (PPMI-weighted  word-word co-occurrence matrices)</a:t>
            </a:r>
          </a:p>
          <a:p>
            <a:pPr lvl="1"/>
            <a:r>
              <a:rPr lang="en-US" sz="2400" b="1" dirty="0"/>
              <a:t>Dense: </a:t>
            </a:r>
            <a:r>
              <a:rPr lang="en-US" sz="2400" dirty="0"/>
              <a:t>Next lecture!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121</a:t>
            </a:fld>
            <a:endParaRPr lang="en-US"/>
          </a:p>
        </p:txBody>
      </p:sp>
    </p:spTree>
    <p:extLst>
      <p:ext uri="{BB962C8B-B14F-4D97-AF65-F5344CB8AC3E}">
        <p14:creationId xmlns:p14="http://schemas.microsoft.com/office/powerpoint/2010/main" val="3299943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extLst>
              <p:ext uri="{D42A27DB-BD31-4B8C-83A1-F6EECF244321}">
                <p14:modId xmlns:p14="http://schemas.microsoft.com/office/powerpoint/2010/main" val="3381643251"/>
              </p:ext>
            </p:extLst>
          </p:nvPr>
        </p:nvGraphicFramePr>
        <p:xfrm>
          <a:off x="1371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3911153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extLst>
              <p:ext uri="{D42A27DB-BD31-4B8C-83A1-F6EECF244321}">
                <p14:modId xmlns:p14="http://schemas.microsoft.com/office/powerpoint/2010/main" val="1792974893"/>
              </p:ext>
            </p:extLst>
          </p:nvPr>
        </p:nvGraphicFramePr>
        <p:xfrm>
          <a:off x="1371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59977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843360" y="1079277"/>
            <a:ext cx="10399086" cy="6177808"/>
          </a:xfrm>
          <a:prstGeom prst="rect">
            <a:avLst/>
          </a:prstGeom>
          <a:ln w="12700">
            <a:miter lim="400000"/>
          </a:ln>
        </p:spPr>
      </p:pic>
      <p:sp>
        <p:nvSpPr>
          <p:cNvPr id="234" name="Vector Space Models"/>
          <p:cNvSpPr txBox="1">
            <a:spLocks noGrp="1"/>
          </p:cNvSpPr>
          <p:nvPr>
            <p:ph type="title"/>
          </p:nvPr>
        </p:nvSpPr>
        <p:spPr>
          <a:prstGeom prst="rect">
            <a:avLst/>
          </a:prstGeom>
        </p:spPr>
        <p:txBody>
          <a:bodyPr/>
          <a:lstStyle/>
          <a:p>
            <a:r>
              <a:rPr dirty="0"/>
              <a:t>Vector Space Models</a:t>
            </a:r>
          </a:p>
        </p:txBody>
      </p:sp>
    </p:spTree>
    <p:extLst>
      <p:ext uri="{BB962C8B-B14F-4D97-AF65-F5344CB8AC3E}">
        <p14:creationId xmlns:p14="http://schemas.microsoft.com/office/powerpoint/2010/main" val="251505299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0" name="Straight Connector 79">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Distributional Hypothesis"/>
          <p:cNvSpPr txBox="1">
            <a:spLocks noGrp="1"/>
          </p:cNvSpPr>
          <p:nvPr>
            <p:ph type="title"/>
          </p:nvPr>
        </p:nvSpPr>
        <p:spPr>
          <a:xfrm>
            <a:off x="3886200" y="634946"/>
            <a:ext cx="4776107" cy="1450757"/>
          </a:xfrm>
          <a:prstGeom prst="rect">
            <a:avLst/>
          </a:prstGeom>
        </p:spPr>
        <p:txBody>
          <a:bodyPr vert="horz" lIns="91440" tIns="45720" rIns="91440" bIns="45720" rtlCol="0" anchor="b">
            <a:normAutofit/>
          </a:bodyPr>
          <a:lstStyle>
            <a:lvl1pPr>
              <a:defRPr>
                <a:latin typeface="Helvetica Neue Light"/>
                <a:ea typeface="Helvetica Neue Light"/>
                <a:cs typeface="Helvetica Neue Light"/>
                <a:sym typeface="Helvetica Neue Light"/>
              </a:defRPr>
            </a:lvl1pPr>
          </a:lstStyle>
          <a:p>
            <a:r>
              <a:rPr lang="en-US" sz="4800" kern="1200" spc="-50" baseline="0" dirty="0">
                <a:solidFill>
                  <a:schemeClr val="tx1">
                    <a:lumMod val="75000"/>
                    <a:lumOff val="25000"/>
                  </a:schemeClr>
                </a:solidFill>
                <a:latin typeface="+mj-lt"/>
                <a:ea typeface="+mj-ea"/>
                <a:cs typeface="+mj-cs"/>
              </a:rPr>
              <a:t>Distributional Hypothesis</a:t>
            </a:r>
          </a:p>
        </p:txBody>
      </p:sp>
      <p:pic>
        <p:nvPicPr>
          <p:cNvPr id="261" name="optometry4.jpg" descr="optometry4.jpg"/>
          <p:cNvPicPr>
            <a:picLocks/>
          </p:cNvPicPr>
          <p:nvPr/>
        </p:nvPicPr>
        <p:blipFill rotWithShape="1">
          <a:blip r:embed="rId3"/>
          <a:srcRect l="31073" r="32344" b="2"/>
          <a:stretch/>
        </p:blipFill>
        <p:spPr>
          <a:xfrm>
            <a:off x="20" y="-12128"/>
            <a:ext cx="3490702" cy="6870127"/>
          </a:xfrm>
          <a:prstGeom prst="rect">
            <a:avLst/>
          </a:prstGeom>
        </p:spPr>
      </p:pic>
      <p:cxnSp>
        <p:nvCxnSpPr>
          <p:cNvPr id="86" name="Straight Connector 8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3886200" y="2198913"/>
            <a:ext cx="5105400" cy="4483253"/>
          </a:xfrm>
          <a:prstGeom prst="rect">
            <a:avLst/>
          </a:prstGeom>
        </p:spPr>
        <p:txBody>
          <a:bodyPr vert="horz" lIns="0" tIns="45720" rIns="0" bIns="45720" rtlCol="0">
            <a:noAutofit/>
          </a:bodyPr>
          <a:lstStyle/>
          <a:p>
            <a:pPr algn="l">
              <a:defRPr sz="2632">
                <a:latin typeface="Helvetica Neue Light"/>
                <a:ea typeface="Helvetica Neue Light"/>
                <a:cs typeface="Helvetica Neue Light"/>
                <a:sym typeface="Helvetica Neue Light"/>
              </a:defRPr>
            </a:pPr>
            <a:r>
              <a:rPr lang="en-US" sz="1800">
                <a:solidFill>
                  <a:schemeClr val="tx1">
                    <a:lumMod val="75000"/>
                    <a:lumOff val="25000"/>
                  </a:schemeClr>
                </a:solidFill>
              </a:rPr>
              <a:t>If we consider </a:t>
            </a:r>
            <a:r>
              <a:rPr lang="en-US" sz="1800" i="1">
                <a:solidFill>
                  <a:schemeClr val="tx1">
                    <a:lumMod val="75000"/>
                    <a:lumOff val="25000"/>
                  </a:schemeClr>
                </a:solidFill>
                <a:sym typeface="Helvetica Neue"/>
              </a:rPr>
              <a:t>optometrist</a:t>
            </a:r>
            <a:r>
              <a:rPr lang="en-US" sz="1800">
                <a:solidFill>
                  <a:schemeClr val="tx1">
                    <a:lumMod val="75000"/>
                    <a:lumOff val="25000"/>
                  </a:schemeClr>
                </a:solidFill>
              </a:rPr>
              <a:t> and </a:t>
            </a:r>
            <a:r>
              <a:rPr lang="en-US" sz="1800" i="1">
                <a:solidFill>
                  <a:schemeClr val="tx1">
                    <a:lumMod val="75000"/>
                    <a:lumOff val="25000"/>
                  </a:schemeClr>
                </a:solidFill>
                <a:sym typeface="Helvetica Neue"/>
              </a:rPr>
              <a:t>eye-doctor</a:t>
            </a:r>
            <a:r>
              <a:rPr lang="en-US" sz="1800" i="1">
                <a:solidFill>
                  <a:schemeClr val="tx1">
                    <a:lumMod val="75000"/>
                    <a:lumOff val="25000"/>
                  </a:schemeClr>
                </a:solidFill>
              </a:rPr>
              <a:t> </a:t>
            </a:r>
            <a:r>
              <a:rPr lang="en-US" sz="1800">
                <a:solidFill>
                  <a:schemeClr val="tx1">
                    <a:lumMod val="75000"/>
                    <a:lumOff val="25000"/>
                  </a:schemeClr>
                </a:solidFill>
              </a:rPr>
              <a:t>we find that, as our corpus of utterances grows, these two occur in almost the same environments.  In contrast, there are many sentence environments in which </a:t>
            </a:r>
            <a:r>
              <a:rPr lang="en-US" sz="1800" i="1">
                <a:solidFill>
                  <a:schemeClr val="tx1">
                    <a:lumMod val="75000"/>
                    <a:lumOff val="25000"/>
                  </a:schemeClr>
                </a:solidFill>
                <a:sym typeface="Helvetica Neue"/>
              </a:rPr>
              <a:t>optometrist</a:t>
            </a:r>
            <a:r>
              <a:rPr lang="en-US" sz="1800">
                <a:solidFill>
                  <a:schemeClr val="tx1">
                    <a:lumMod val="75000"/>
                    <a:lumOff val="25000"/>
                  </a:schemeClr>
                </a:solidFill>
              </a:rPr>
              <a:t> occurs but </a:t>
            </a:r>
            <a:r>
              <a:rPr lang="en-US" sz="1800" i="1">
                <a:solidFill>
                  <a:schemeClr val="tx1">
                    <a:lumMod val="75000"/>
                    <a:lumOff val="25000"/>
                  </a:schemeClr>
                </a:solidFill>
                <a:sym typeface="Helvetica Neue"/>
              </a:rPr>
              <a:t>lawyer</a:t>
            </a:r>
            <a:r>
              <a:rPr lang="en-US" sz="1800">
                <a:solidFill>
                  <a:schemeClr val="tx1">
                    <a:lumMod val="75000"/>
                    <a:lumOff val="25000"/>
                  </a:schemeClr>
                </a:solidFill>
              </a:rPr>
              <a:t> does not...</a:t>
            </a:r>
          </a:p>
          <a:p>
            <a:pPr algn="l">
              <a:defRPr sz="2632">
                <a:latin typeface="Helvetica Neue Light"/>
                <a:ea typeface="Helvetica Neue Light"/>
                <a:cs typeface="Helvetica Neue Light"/>
                <a:sym typeface="Helvetica Neue Light"/>
              </a:defRPr>
            </a:pPr>
            <a:endParaRPr lang="en-US" sz="1800">
              <a:solidFill>
                <a:schemeClr val="tx1">
                  <a:lumMod val="75000"/>
                  <a:lumOff val="25000"/>
                </a:schemeClr>
              </a:solidFill>
            </a:endParaRPr>
          </a:p>
          <a:p>
            <a:pPr algn="l">
              <a:defRPr sz="2632">
                <a:latin typeface="Helvetica Neue Light"/>
                <a:ea typeface="Helvetica Neue Light"/>
                <a:cs typeface="Helvetica Neue Light"/>
                <a:sym typeface="Helvetica Neue Light"/>
              </a:defRPr>
            </a:pPr>
            <a:r>
              <a:rPr lang="en-US" sz="1800">
                <a:solidFill>
                  <a:schemeClr val="tx1">
                    <a:lumMod val="75000"/>
                    <a:lumOff val="25000"/>
                  </a:schemeClr>
                </a:solidFill>
              </a:rPr>
              <a:t>It is a question of the relative frequency of such environments, and of what we will obtain if we ask an informant to substitute any word he wishes for </a:t>
            </a:r>
            <a:r>
              <a:rPr lang="en-US" sz="1800">
                <a:solidFill>
                  <a:schemeClr val="tx1">
                    <a:lumMod val="75000"/>
                    <a:lumOff val="25000"/>
                  </a:schemeClr>
                </a:solidFill>
                <a:sym typeface="Helvetica Neue"/>
              </a:rPr>
              <a:t>optometrist</a:t>
            </a:r>
            <a:r>
              <a:rPr lang="en-US" sz="1800">
                <a:solidFill>
                  <a:schemeClr val="tx1">
                    <a:lumMod val="75000"/>
                    <a:lumOff val="25000"/>
                  </a:schemeClr>
                </a:solidFill>
              </a:rPr>
              <a:t> (not asking what words have the same meaning).  </a:t>
            </a:r>
          </a:p>
          <a:p>
            <a:pPr algn="l">
              <a:defRPr sz="2632">
                <a:latin typeface="Helvetica Neue Light"/>
                <a:ea typeface="Helvetica Neue Light"/>
                <a:cs typeface="Helvetica Neue Light"/>
                <a:sym typeface="Helvetica Neue Light"/>
              </a:defRPr>
            </a:pPr>
            <a:endParaRPr lang="en-US" sz="1800">
              <a:solidFill>
                <a:schemeClr val="tx1">
                  <a:lumMod val="75000"/>
                  <a:lumOff val="25000"/>
                </a:schemeClr>
              </a:solidFill>
            </a:endParaRPr>
          </a:p>
          <a:p>
            <a:pPr algn="l">
              <a:defRPr sz="2632">
                <a:latin typeface="Helvetica Neue Light"/>
                <a:ea typeface="Helvetica Neue Light"/>
                <a:cs typeface="Helvetica Neue Light"/>
                <a:sym typeface="Helvetica Neue Light"/>
              </a:defRPr>
            </a:pPr>
            <a:r>
              <a:rPr lang="en-US" sz="1800">
                <a:solidFill>
                  <a:schemeClr val="tx1">
                    <a:lumMod val="75000"/>
                    <a:lumOff val="25000"/>
                  </a:schemeClr>
                </a:solidFill>
              </a:rPr>
              <a:t>These and similar tests all measure the probability of particular environments occurring with particular elements...  If A and B have almost identical environments we say that they are synonyms.</a:t>
            </a:r>
          </a:p>
          <a:p>
            <a:pPr algn="l">
              <a:defRPr sz="2632">
                <a:latin typeface="Helvetica Neue Light"/>
                <a:ea typeface="Helvetica Neue Light"/>
                <a:cs typeface="Helvetica Neue Light"/>
                <a:sym typeface="Helvetica Neue Light"/>
              </a:defRPr>
            </a:pPr>
            <a:r>
              <a:rPr lang="en-US" sz="1800">
                <a:solidFill>
                  <a:schemeClr val="tx1">
                    <a:lumMod val="75000"/>
                    <a:lumOff val="25000"/>
                  </a:schemeClr>
                </a:solidFill>
              </a:rPr>
              <a:t>–Zellig Harris (1954)</a:t>
            </a:r>
            <a:endParaRPr lang="en-US" sz="1800" dirty="0">
              <a:solidFill>
                <a:schemeClr val="tx1">
                  <a:lumMod val="75000"/>
                  <a:lumOff val="25000"/>
                </a:schemeClr>
              </a:solidFill>
            </a:endParaRPr>
          </a:p>
        </p:txBody>
      </p:sp>
    </p:spTree>
    <p:extLst>
      <p:ext uri="{BB962C8B-B14F-4D97-AF65-F5344CB8AC3E}">
        <p14:creationId xmlns:p14="http://schemas.microsoft.com/office/powerpoint/2010/main" val="21961544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nip Single Corner Rectangle 1">
            <a:extLst>
              <a:ext uri="{FF2B5EF4-FFF2-40B4-BE49-F238E27FC236}">
                <a16:creationId xmlns:a16="http://schemas.microsoft.com/office/drawing/2014/main" id="{B448BF7C-2D5C-4E4B-8261-D690DD0B7BBC}"/>
              </a:ext>
            </a:extLst>
          </p:cNvPr>
          <p:cNvSpPr/>
          <p:nvPr/>
        </p:nvSpPr>
        <p:spPr>
          <a:xfrm>
            <a:off x="822959" y="2286000"/>
            <a:ext cx="6187441" cy="1676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highlight>
                <a:srgbClr val="FFFF00"/>
              </a:highlight>
            </a:endParaRPr>
          </a:p>
        </p:txBody>
      </p:sp>
      <p:sp>
        <p:nvSpPr>
          <p:cNvPr id="259" name="Rectangle 1026"/>
          <p:cNvSpPr txBox="1">
            <a:spLocks noGrp="1"/>
          </p:cNvSpPr>
          <p:nvPr>
            <p:ph type="title"/>
          </p:nvPr>
        </p:nvSpPr>
        <p:spPr>
          <a:xfrm>
            <a:off x="822960" y="286604"/>
            <a:ext cx="8321040" cy="1450757"/>
          </a:xfrm>
          <a:prstGeom prst="rect">
            <a:avLst/>
          </a:prstGeom>
        </p:spPr>
        <p:txBody>
          <a:bodyPr>
            <a:normAutofit fontScale="90000"/>
          </a:bodyPr>
          <a:lstStyle>
            <a:lvl1pPr defTabSz="490727">
              <a:defRPr sz="6719"/>
            </a:lvl1pPr>
          </a:lstStyle>
          <a:p>
            <a:r>
              <a:rPr dirty="0"/>
              <a:t>Intuition of distributional word similarity</a:t>
            </a:r>
          </a:p>
        </p:txBody>
      </p:sp>
      <p:sp>
        <p:nvSpPr>
          <p:cNvPr id="3" name="Content Placeholder 2">
            <a:extLst>
              <a:ext uri="{FF2B5EF4-FFF2-40B4-BE49-F238E27FC236}">
                <a16:creationId xmlns:a16="http://schemas.microsoft.com/office/drawing/2014/main" id="{92718EF9-2E0C-2D4D-A232-93209A82908B}"/>
              </a:ext>
            </a:extLst>
          </p:cNvPr>
          <p:cNvSpPr>
            <a:spLocks noGrp="1"/>
          </p:cNvSpPr>
          <p:nvPr>
            <p:ph idx="1"/>
          </p:nvPr>
        </p:nvSpPr>
        <p:spPr/>
        <p:txBody>
          <a:bodyPr>
            <a:normAutofit/>
          </a:bodyPr>
          <a:lstStyle/>
          <a:p>
            <a:r>
              <a:rPr lang="en-US" sz="2400" dirty="0"/>
              <a:t>Nida (1975) example:</a:t>
            </a:r>
            <a:br>
              <a:rPr lang="en-US" sz="2400" dirty="0"/>
            </a:br>
            <a:br>
              <a:rPr lang="en-US" sz="2400" dirty="0"/>
            </a:br>
            <a:r>
              <a:rPr lang="en-US" sz="2400" dirty="0"/>
              <a:t>A bottle of </a:t>
            </a:r>
            <a:r>
              <a:rPr lang="en-US" sz="2400" b="1" dirty="0" err="1">
                <a:ea typeface="Helvetica"/>
                <a:cs typeface="Helvetica"/>
                <a:sym typeface="Helvetica"/>
              </a:rPr>
              <a:t>tesgüino</a:t>
            </a:r>
            <a:r>
              <a:rPr lang="en-US" sz="2400" dirty="0"/>
              <a:t> is on the table</a:t>
            </a:r>
            <a:br>
              <a:rPr lang="en-US" sz="2400" dirty="0"/>
            </a:br>
            <a:r>
              <a:rPr lang="en-US" sz="2400" dirty="0"/>
              <a:t>Everybody likes </a:t>
            </a:r>
            <a:r>
              <a:rPr lang="en-US" sz="2400" b="1" dirty="0" err="1">
                <a:ea typeface="Helvetica"/>
                <a:cs typeface="Helvetica"/>
                <a:sym typeface="Helvetica"/>
              </a:rPr>
              <a:t>tesgüino</a:t>
            </a:r>
            <a:br>
              <a:rPr lang="en-US" sz="2400" b="1" dirty="0">
                <a:ea typeface="Helvetica"/>
                <a:cs typeface="Helvetica"/>
                <a:sym typeface="Helvetica"/>
              </a:rPr>
            </a:br>
            <a:r>
              <a:rPr lang="en-US" sz="2400" b="1" dirty="0" err="1">
                <a:ea typeface="Helvetica"/>
                <a:cs typeface="Helvetica"/>
                <a:sym typeface="Helvetica"/>
              </a:rPr>
              <a:t>Tesgüino</a:t>
            </a:r>
            <a:r>
              <a:rPr lang="en-US" sz="2400" dirty="0"/>
              <a:t> makes you drunk</a:t>
            </a:r>
            <a:br>
              <a:rPr lang="en-US" sz="2400" dirty="0"/>
            </a:br>
            <a:r>
              <a:rPr lang="en-US" sz="2400" dirty="0"/>
              <a:t>We make </a:t>
            </a:r>
            <a:r>
              <a:rPr lang="en-US" sz="2400" b="1" dirty="0" err="1">
                <a:ea typeface="Helvetica"/>
                <a:cs typeface="Helvetica"/>
                <a:sym typeface="Helvetica"/>
              </a:rPr>
              <a:t>tesgüino</a:t>
            </a:r>
            <a:r>
              <a:rPr lang="en-US" sz="2400" dirty="0"/>
              <a:t> out of corn.</a:t>
            </a:r>
          </a:p>
          <a:p>
            <a:r>
              <a:rPr lang="en-US" sz="2400" dirty="0"/>
              <a:t>From context words humans can guess </a:t>
            </a:r>
            <a:r>
              <a:rPr lang="en-US" sz="2400" b="1" dirty="0" err="1">
                <a:ea typeface="Helvetica"/>
                <a:cs typeface="Helvetica"/>
                <a:sym typeface="Helvetica"/>
              </a:rPr>
              <a:t>tesgüino</a:t>
            </a:r>
            <a:r>
              <a:rPr lang="en-US" sz="2400" dirty="0"/>
              <a:t> means </a:t>
            </a:r>
            <a:br>
              <a:rPr lang="en-US" sz="2400" dirty="0"/>
            </a:br>
            <a:r>
              <a:rPr lang="en-US" sz="2400" i="1" dirty="0">
                <a:ea typeface="Helvetica"/>
                <a:cs typeface="Helvetica"/>
                <a:sym typeface="Helvetica"/>
              </a:rPr>
              <a:t>an alcoholic beverage like beer</a:t>
            </a:r>
          </a:p>
          <a:p>
            <a:r>
              <a:rPr lang="en-US" sz="2400" dirty="0"/>
              <a:t>Intuition for algorithm: </a:t>
            </a:r>
            <a:br>
              <a:rPr lang="en-US" sz="2400" dirty="0"/>
            </a:br>
            <a:r>
              <a:rPr lang="en-US" sz="2400" dirty="0"/>
              <a:t>Two words are similar if they have similar word contexts.</a:t>
            </a:r>
          </a:p>
        </p:txBody>
      </p:sp>
    </p:spTree>
    <p:extLst>
      <p:ext uri="{BB962C8B-B14F-4D97-AF65-F5344CB8AC3E}">
        <p14:creationId xmlns:p14="http://schemas.microsoft.com/office/powerpoint/2010/main" val="1226482757"/>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7" name="Information Retrieval"/>
          <p:cNvSpPr txBox="1">
            <a:spLocks noGrp="1"/>
          </p:cNvSpPr>
          <p:nvPr>
            <p:ph type="title"/>
          </p:nvPr>
        </p:nvSpPr>
        <p:spPr>
          <a:xfrm>
            <a:off x="369277" y="605896"/>
            <a:ext cx="2313633" cy="5646208"/>
          </a:xfrm>
          <a:prstGeom prst="rect">
            <a:avLst/>
          </a:prstGeom>
        </p:spPr>
        <p:txBody>
          <a:bodyPr anchor="ctr">
            <a:normAutofit/>
          </a:bodyPr>
          <a:lstStyle/>
          <a:p>
            <a:r>
              <a:rPr lang="en-US" sz="3100">
                <a:solidFill>
                  <a:srgbClr val="FFFFFF"/>
                </a:solidFill>
              </a:rPr>
              <a:t>Information Retrieval</a:t>
            </a:r>
          </a:p>
        </p:txBody>
      </p:sp>
      <p:sp>
        <p:nvSpPr>
          <p:cNvPr id="85" name="Rectangle 8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8" name="Vector Space Models were initially developed in the SMART information retrieval system (Salton, 1971)…"/>
          <p:cNvSpPr txBox="1">
            <a:spLocks noGrp="1"/>
          </p:cNvSpPr>
          <p:nvPr>
            <p:ph idx="1"/>
          </p:nvPr>
        </p:nvSpPr>
        <p:spPr>
          <a:xfrm>
            <a:off x="3556512" y="605896"/>
            <a:ext cx="4810247" cy="5646208"/>
          </a:xfrm>
          <a:prstGeom prst="rect">
            <a:avLst/>
          </a:prstGeom>
        </p:spPr>
        <p:txBody>
          <a:bodyPr anchor="ctr">
            <a:normAutofit/>
          </a:bodyPr>
          <a:lstStyle/>
          <a:p>
            <a:pPr lvl="1"/>
            <a:r>
              <a:rPr sz="2400" dirty="0">
                <a:latin typeface="+mj-lt"/>
              </a:rPr>
              <a:t>Vector Space Models were initially developed in the SMART information retrieval system (Salton, 1971) </a:t>
            </a:r>
          </a:p>
          <a:p>
            <a:pPr lvl="1"/>
            <a:r>
              <a:rPr sz="2400" dirty="0">
                <a:latin typeface="+mj-lt"/>
              </a:rPr>
              <a:t>Each document in a collection is represented as point in a space (a vector in a vector space) </a:t>
            </a:r>
          </a:p>
          <a:p>
            <a:pPr lvl="1"/>
            <a:r>
              <a:rPr sz="2400" dirty="0">
                <a:latin typeface="+mj-lt"/>
              </a:rPr>
              <a:t>A user’s query is a pseudo-document and is represented as a point in the same space as the documents </a:t>
            </a:r>
          </a:p>
          <a:p>
            <a:pPr lvl="1"/>
            <a:r>
              <a:rPr sz="2400" dirty="0">
                <a:latin typeface="+mj-lt"/>
              </a:rPr>
              <a:t>Perform IR by retrieving documents whose vectors are close together in this space to the query vector </a:t>
            </a:r>
          </a:p>
        </p:txBody>
      </p:sp>
    </p:spTree>
    <p:extLst>
      <p:ext uri="{BB962C8B-B14F-4D97-AF65-F5344CB8AC3E}">
        <p14:creationId xmlns:p14="http://schemas.microsoft.com/office/powerpoint/2010/main" val="3809495475"/>
      </p:ext>
    </p:extLst>
  </p:cSld>
  <p:clrMapOvr>
    <a:masterClrMapping/>
  </p:clrMapOvr>
  <mc:AlternateContent xmlns:mc="http://schemas.openxmlformats.org/markup-compatibility/2006" xmlns:p14="http://schemas.microsoft.com/office/powerpoint/2010/main">
    <mc:Choice Requires="p14">
      <p:transition spd="slow">
        <p:circl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p:nvPr>
        </p:nvSpPr>
        <p:spPr>
          <a:prstGeom prst="rect">
            <a:avLst/>
          </a:prstGeom>
        </p:spPr>
        <p:txBody>
          <a:bodyPr/>
          <a:lstStyle/>
          <a:p>
            <a:r>
              <a:t>Term-Document Matrix</a:t>
            </a:r>
          </a:p>
        </p:txBody>
      </p:sp>
      <p:graphicFrame>
        <p:nvGraphicFramePr>
          <p:cNvPr id="276" name="Table"/>
          <p:cNvGraphicFramePr/>
          <p:nvPr>
            <p:extLst>
              <p:ext uri="{D42A27DB-BD31-4B8C-83A1-F6EECF244321}">
                <p14:modId xmlns:p14="http://schemas.microsoft.com/office/powerpoint/2010/main" val="2513945273"/>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3061696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369277" y="516835"/>
            <a:ext cx="2313633" cy="5772840"/>
          </a:xfrm>
        </p:spPr>
        <p:txBody>
          <a:bodyPr anchor="ctr">
            <a:normAutofit/>
          </a:bodyPr>
          <a:lstStyle/>
          <a:p>
            <a:r>
              <a:rPr lang="en-US" sz="3100">
                <a:solidFill>
                  <a:srgbClr val="FFFFFF"/>
                </a:solidFill>
              </a:rPr>
              <a:t>Reminders</a:t>
            </a:r>
          </a:p>
        </p:txBody>
      </p:sp>
      <p:sp>
        <p:nvSpPr>
          <p:cNvPr id="40" name="Rectangle 39">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503934671"/>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1463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extLst>
              <p:ext uri="{D42A27DB-BD31-4B8C-83A1-F6EECF244321}">
                <p14:modId xmlns:p14="http://schemas.microsoft.com/office/powerpoint/2010/main" val="3780188168"/>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p:nvPr>
        </p:nvSpPr>
        <p:spPr>
          <a:prstGeom prst="rect">
            <a:avLst/>
          </a:prstGeom>
        </p:spPr>
        <p:txBody>
          <a:bodyPr/>
          <a:lstStyle/>
          <a:p>
            <a:r>
              <a:t>Term-Document Matrix</a:t>
            </a:r>
          </a:p>
        </p:txBody>
      </p:sp>
      <p:sp>
        <p:nvSpPr>
          <p:cNvPr id="282" name="Each column vector…"/>
          <p:cNvSpPr txBox="1"/>
          <p:nvPr/>
        </p:nvSpPr>
        <p:spPr>
          <a:xfrm>
            <a:off x="4879840" y="3106209"/>
            <a:ext cx="4275017"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4664048"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3374519" y="1826121"/>
            <a:ext cx="1268317" cy="4742919"/>
          </a:xfrm>
          <a:prstGeom prst="rect">
            <a:avLst/>
          </a:prstGeom>
        </p:spPr>
      </p:pic>
    </p:spTree>
    <p:extLst>
      <p:ext uri="{BB962C8B-B14F-4D97-AF65-F5344CB8AC3E}">
        <p14:creationId xmlns:p14="http://schemas.microsoft.com/office/powerpoint/2010/main" val="28937970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extLst>
              <p:ext uri="{D42A27DB-BD31-4B8C-83A1-F6EECF244321}">
                <p14:modId xmlns:p14="http://schemas.microsoft.com/office/powerpoint/2010/main" val="1332803407"/>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p:nvPr>
        </p:nvSpPr>
        <p:spPr>
          <a:prstGeom prst="rect">
            <a:avLst/>
          </a:prstGeom>
        </p:spPr>
        <p:txBody>
          <a:bodyPr/>
          <a:lstStyle/>
          <a:p>
            <a:r>
              <a:t>Term-Document Matrix</a:t>
            </a:r>
          </a:p>
        </p:txBody>
      </p:sp>
      <p:sp>
        <p:nvSpPr>
          <p:cNvPr id="292" name="Each row vector…"/>
          <p:cNvSpPr txBox="1"/>
          <p:nvPr/>
        </p:nvSpPr>
        <p:spPr>
          <a:xfrm>
            <a:off x="4765706" y="4249209"/>
            <a:ext cx="336515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4098970"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656382" y="3006446"/>
            <a:ext cx="8028944" cy="625530"/>
          </a:xfrm>
          <a:prstGeom prst="rect">
            <a:avLst/>
          </a:prstGeom>
        </p:spPr>
      </p:pic>
    </p:spTree>
    <p:extLst>
      <p:ext uri="{BB962C8B-B14F-4D97-AF65-F5344CB8AC3E}">
        <p14:creationId xmlns:p14="http://schemas.microsoft.com/office/powerpoint/2010/main" val="185260774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extLst>
              <p:ext uri="{D42A27DB-BD31-4B8C-83A1-F6EECF244321}">
                <p14:modId xmlns:p14="http://schemas.microsoft.com/office/powerpoint/2010/main" val="1337126481"/>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p:nvPr>
        </p:nvSpPr>
        <p:spPr>
          <a:prstGeom prst="rect">
            <a:avLst/>
          </a:prstGeom>
        </p:spPr>
        <p:txBody>
          <a:bodyPr/>
          <a:lstStyle/>
          <a:p>
            <a:r>
              <a:t>Term-Document Matrix</a:t>
            </a:r>
          </a:p>
        </p:txBody>
      </p:sp>
      <p:sp>
        <p:nvSpPr>
          <p:cNvPr id="300" name="The value in a cell is…"/>
          <p:cNvSpPr txBox="1"/>
          <p:nvPr/>
        </p:nvSpPr>
        <p:spPr>
          <a:xfrm>
            <a:off x="2421047" y="4493599"/>
            <a:ext cx="5972597"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3835456"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3315272" y="3006446"/>
            <a:ext cx="1375524" cy="625530"/>
          </a:xfrm>
          <a:prstGeom prst="rect">
            <a:avLst/>
          </a:prstGeom>
        </p:spPr>
      </p:pic>
    </p:spTree>
    <p:extLst>
      <p:ext uri="{BB962C8B-B14F-4D97-AF65-F5344CB8AC3E}">
        <p14:creationId xmlns:p14="http://schemas.microsoft.com/office/powerpoint/2010/main" val="19899783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extLst>
              <p:ext uri="{D42A27DB-BD31-4B8C-83A1-F6EECF244321}">
                <p14:modId xmlns:p14="http://schemas.microsoft.com/office/powerpoint/2010/main" val="1027856131"/>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p:nvPr>
        </p:nvSpPr>
        <p:spPr>
          <a:prstGeom prst="rect">
            <a:avLst/>
          </a:prstGeom>
        </p:spPr>
        <p:txBody>
          <a:bodyPr/>
          <a:lstStyle/>
          <a:p>
            <a:r>
              <a:t>Term-Document Matrix</a:t>
            </a:r>
          </a:p>
        </p:txBody>
      </p:sp>
      <p:sp>
        <p:nvSpPr>
          <p:cNvPr id="308" name="The length of the…"/>
          <p:cNvSpPr txBox="1"/>
          <p:nvPr/>
        </p:nvSpPr>
        <p:spPr>
          <a:xfrm>
            <a:off x="4622986" y="3943974"/>
            <a:ext cx="435613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3263501" y="4303987"/>
            <a:ext cx="1257515" cy="396264"/>
          </a:xfrm>
          <a:prstGeom prst="rect">
            <a:avLst/>
          </a:prstGeom>
        </p:spPr>
      </p:pic>
      <p:sp>
        <p:nvSpPr>
          <p:cNvPr id="311" name="}"/>
          <p:cNvSpPr txBox="1"/>
          <p:nvPr/>
        </p:nvSpPr>
        <p:spPr>
          <a:xfrm>
            <a:off x="1807972" y="1505829"/>
            <a:ext cx="1455528" cy="535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174187733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extLst>
              <p:ext uri="{D42A27DB-BD31-4B8C-83A1-F6EECF244321}">
                <p14:modId xmlns:p14="http://schemas.microsoft.com/office/powerpoint/2010/main" val="4047595006"/>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p:nvPr>
        </p:nvSpPr>
        <p:spPr>
          <a:prstGeom prst="rect">
            <a:avLst/>
          </a:prstGeom>
        </p:spPr>
        <p:txBody>
          <a:bodyPr/>
          <a:lstStyle/>
          <a:p>
            <a:r>
              <a:t>Term-Document Matrix</a:t>
            </a:r>
          </a:p>
        </p:txBody>
      </p:sp>
      <p:sp>
        <p:nvSpPr>
          <p:cNvPr id="315" name="Document vectors…"/>
          <p:cNvSpPr txBox="1"/>
          <p:nvPr/>
        </p:nvSpPr>
        <p:spPr>
          <a:xfrm>
            <a:off x="5196091" y="3232543"/>
            <a:ext cx="3686843"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4664048"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3303683" y="1826121"/>
            <a:ext cx="1330075" cy="4742919"/>
          </a:xfrm>
          <a:prstGeom prst="rect">
            <a:avLst/>
          </a:prstGeom>
        </p:spPr>
      </p:pic>
    </p:spTree>
    <p:extLst>
      <p:ext uri="{BB962C8B-B14F-4D97-AF65-F5344CB8AC3E}">
        <p14:creationId xmlns:p14="http://schemas.microsoft.com/office/powerpoint/2010/main" val="77605252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extLst>
              <p:ext uri="{D42A27DB-BD31-4B8C-83A1-F6EECF244321}">
                <p14:modId xmlns:p14="http://schemas.microsoft.com/office/powerpoint/2010/main" val="1464824811"/>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p:nvPr>
        </p:nvSpPr>
        <p:spPr>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3114709"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1981200" y="1826121"/>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7308110" y="1826121"/>
            <a:ext cx="1268317" cy="4742919"/>
          </a:xfrm>
          <a:prstGeom prst="rect">
            <a:avLst/>
          </a:prstGeom>
        </p:spPr>
      </p:pic>
      <p:pic>
        <p:nvPicPr>
          <p:cNvPr id="329" name="Line Line" descr="Line Line"/>
          <p:cNvPicPr>
            <a:picLocks/>
          </p:cNvPicPr>
          <p:nvPr/>
        </p:nvPicPr>
        <p:blipFill>
          <a:blip r:embed="rId4"/>
          <a:stretch>
            <a:fillRect/>
          </a:stretch>
        </p:blipFill>
        <p:spPr>
          <a:xfrm rot="18472971">
            <a:off x="5968270" y="2904477"/>
            <a:ext cx="1587056" cy="396264"/>
          </a:xfrm>
          <a:prstGeom prst="rect">
            <a:avLst/>
          </a:prstGeom>
        </p:spPr>
      </p:pic>
      <p:sp>
        <p:nvSpPr>
          <p:cNvPr id="331" name="We can measure…"/>
          <p:cNvSpPr txBox="1"/>
          <p:nvPr/>
        </p:nvSpPr>
        <p:spPr>
          <a:xfrm>
            <a:off x="3584422" y="3806278"/>
            <a:ext cx="3559501" cy="2019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134495258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What can document similarity let you do?"/>
          <p:cNvSpPr txBox="1">
            <a:spLocks noGrp="1"/>
          </p:cNvSpPr>
          <p:nvPr>
            <p:ph type="title"/>
          </p:nvPr>
        </p:nvSpPr>
        <p:spPr>
          <a:prstGeom prst="rect">
            <a:avLst/>
          </a:prstGeom>
        </p:spPr>
        <p:txBody>
          <a:bodyPr>
            <a:normAutofit fontScale="90000"/>
          </a:bodyPr>
          <a:lstStyle>
            <a:lvl1pPr defTabSz="490727">
              <a:defRPr sz="6719"/>
            </a:lvl1pPr>
          </a:lstStyle>
          <a:p>
            <a:r>
              <a:t>What can document similarity let you do?</a:t>
            </a:r>
          </a:p>
        </p:txBody>
      </p:sp>
      <p:sp>
        <p:nvSpPr>
          <p:cNvPr id="334" name="Body"/>
          <p:cNvSpPr txBox="1">
            <a:spLocks noGrp="1"/>
          </p:cNvSpPr>
          <p:nvPr>
            <p:ph type="body" idx="1"/>
          </p:nvPr>
        </p:nvSpPr>
        <p:spPr>
          <a:prstGeom prst="rect">
            <a:avLst/>
          </a:prstGeom>
        </p:spPr>
        <p:txBody>
          <a:bodyPr/>
          <a:lstStyle/>
          <a:p>
            <a:pPr lvl="1"/>
            <a:endParaRPr/>
          </a:p>
        </p:txBody>
      </p:sp>
    </p:spTree>
    <p:extLst>
      <p:ext uri="{BB962C8B-B14F-4D97-AF65-F5344CB8AC3E}">
        <p14:creationId xmlns:p14="http://schemas.microsoft.com/office/powerpoint/2010/main" val="278063140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Rectangle 2"/>
          <p:cNvSpPr txBox="1">
            <a:spLocks noGrp="1"/>
          </p:cNvSpPr>
          <p:nvPr>
            <p:ph type="title"/>
          </p:nvPr>
        </p:nvSpPr>
        <p:spPr>
          <a:prstGeom prst="rect">
            <a:avLst/>
          </a:prstGeom>
        </p:spPr>
        <p:txBody>
          <a:bodyPr>
            <a:normAutofit fontScale="90000"/>
          </a:bodyPr>
          <a:lstStyle>
            <a:lvl1pPr defTabSz="490727">
              <a:defRPr sz="6719"/>
            </a:lvl1pPr>
          </a:lstStyle>
          <a:p>
            <a:r>
              <a:t>Word similarity for plagiarism detection</a:t>
            </a:r>
          </a:p>
        </p:txBody>
      </p:sp>
      <p:pic>
        <p:nvPicPr>
          <p:cNvPr id="339" name="Picture 4" descr="Picture 4"/>
          <p:cNvPicPr>
            <a:picLocks noChangeAspect="1"/>
          </p:cNvPicPr>
          <p:nvPr/>
        </p:nvPicPr>
        <p:blipFill>
          <a:blip r:embed="rId2"/>
          <a:stretch>
            <a:fillRect/>
          </a:stretch>
        </p:blipFill>
        <p:spPr>
          <a:xfrm>
            <a:off x="190204" y="1805635"/>
            <a:ext cx="8192940" cy="5958502"/>
          </a:xfrm>
          <a:prstGeom prst="rect">
            <a:avLst/>
          </a:prstGeom>
          <a:ln w="12700">
            <a:miter lim="400000"/>
          </a:ln>
        </p:spPr>
      </p:pic>
    </p:spTree>
    <p:extLst>
      <p:ext uri="{BB962C8B-B14F-4D97-AF65-F5344CB8AC3E}">
        <p14:creationId xmlns:p14="http://schemas.microsoft.com/office/powerpoint/2010/main" val="30860289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extLst>
              <p:ext uri="{D42A27DB-BD31-4B8C-83A1-F6EECF244321}">
                <p14:modId xmlns:p14="http://schemas.microsoft.com/office/powerpoint/2010/main" val="490681936"/>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p:nvPr>
        </p:nvSpPr>
        <p:spPr>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2338691" y="3556397"/>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630721" y="5271877"/>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594827" y="2330097"/>
            <a:ext cx="8152054" cy="833923"/>
          </a:xfrm>
          <a:prstGeom prst="rect">
            <a:avLst/>
          </a:prstGeom>
        </p:spPr>
      </p:pic>
      <p:pic>
        <p:nvPicPr>
          <p:cNvPr id="349" name="Line Line" descr="Line Line"/>
          <p:cNvPicPr>
            <a:picLocks/>
          </p:cNvPicPr>
          <p:nvPr/>
        </p:nvPicPr>
        <p:blipFill>
          <a:blip r:embed="rId6"/>
          <a:stretch>
            <a:fillRect/>
          </a:stretch>
        </p:blipFill>
        <p:spPr>
          <a:xfrm rot="9182862">
            <a:off x="2059775" y="4603426"/>
            <a:ext cx="1740615" cy="396264"/>
          </a:xfrm>
          <a:prstGeom prst="rect">
            <a:avLst/>
          </a:prstGeom>
        </p:spPr>
      </p:pic>
      <p:sp>
        <p:nvSpPr>
          <p:cNvPr id="351" name="What does comparing…"/>
          <p:cNvSpPr txBox="1"/>
          <p:nvPr/>
        </p:nvSpPr>
        <p:spPr>
          <a:xfrm>
            <a:off x="3752930" y="3772047"/>
            <a:ext cx="4203075"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184229127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p:nvPr>
        </p:nvSpPr>
        <p:spPr>
          <a:prstGeom prst="rect">
            <a:avLst/>
          </a:prstGeom>
        </p:spPr>
        <p:txBody>
          <a:bodyPr/>
          <a:lstStyle/>
          <a:p>
            <a:r>
              <a:t>Vector comparisons</a:t>
            </a:r>
          </a:p>
        </p:txBody>
      </p:sp>
      <p:graphicFrame>
        <p:nvGraphicFramePr>
          <p:cNvPr id="356" name="Table"/>
          <p:cNvGraphicFramePr/>
          <p:nvPr>
            <p:extLst>
              <p:ext uri="{D42A27DB-BD31-4B8C-83A1-F6EECF244321}">
                <p14:modId xmlns:p14="http://schemas.microsoft.com/office/powerpoint/2010/main" val="2904178374"/>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3062817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a:xfrm>
            <a:off x="822959" y="1845734"/>
            <a:ext cx="7543801" cy="4478866"/>
          </a:xfrm>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inference</a:t>
            </a:r>
          </a:p>
        </p:txBody>
      </p:sp>
    </p:spTree>
    <p:extLst>
      <p:ext uri="{BB962C8B-B14F-4D97-AF65-F5344CB8AC3E}">
        <p14:creationId xmlns:p14="http://schemas.microsoft.com/office/powerpoint/2010/main" val="92551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p:nvPr>
        </p:nvSpPr>
        <p:spPr>
          <a:prstGeom prst="rect">
            <a:avLst/>
          </a:prstGeom>
        </p:spPr>
        <p:txBody>
          <a:bodyPr/>
          <a:lstStyle/>
          <a:p>
            <a:r>
              <a:t>Vector comparisons</a:t>
            </a:r>
          </a:p>
        </p:txBody>
      </p:sp>
      <p:graphicFrame>
        <p:nvGraphicFramePr>
          <p:cNvPr id="361" name="Table"/>
          <p:cNvGraphicFramePr/>
          <p:nvPr>
            <p:extLst>
              <p:ext uri="{D42A27DB-BD31-4B8C-83A1-F6EECF244321}">
                <p14:modId xmlns:p14="http://schemas.microsoft.com/office/powerpoint/2010/main" val="4065485703"/>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4036572" y="2188788"/>
            <a:ext cx="5107428" cy="30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9406446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p:nvPr>
        </p:nvSpPr>
        <p:spPr>
          <a:prstGeom prst="rect">
            <a:avLst/>
          </a:prstGeom>
        </p:spPr>
        <p:txBody>
          <a:bodyPr/>
          <a:lstStyle/>
          <a:p>
            <a:r>
              <a:t>Vector comparisons</a:t>
            </a:r>
          </a:p>
        </p:txBody>
      </p:sp>
      <p:graphicFrame>
        <p:nvGraphicFramePr>
          <p:cNvPr id="367" name="Table"/>
          <p:cNvGraphicFramePr/>
          <p:nvPr>
            <p:extLst>
              <p:ext uri="{D42A27DB-BD31-4B8C-83A1-F6EECF244321}">
                <p14:modId xmlns:p14="http://schemas.microsoft.com/office/powerpoint/2010/main" val="696088376"/>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extLst>
              <p:ext uri="{D42A27DB-BD31-4B8C-83A1-F6EECF244321}">
                <p14:modId xmlns:p14="http://schemas.microsoft.com/office/powerpoint/2010/main" val="3954940248"/>
              </p:ext>
            </p:extLst>
          </p:nvPr>
        </p:nvGraphicFramePr>
        <p:xfrm>
          <a:off x="4093833" y="1894933"/>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7606841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p:nvPr>
        </p:nvSpPr>
        <p:spPr>
          <a:prstGeom prst="rect">
            <a:avLst/>
          </a:prstGeom>
        </p:spPr>
        <p:txBody>
          <a:bodyPr/>
          <a:lstStyle/>
          <a:p>
            <a:r>
              <a:t>Vector comparisons</a:t>
            </a:r>
          </a:p>
        </p:txBody>
      </p:sp>
      <p:graphicFrame>
        <p:nvGraphicFramePr>
          <p:cNvPr id="373" name="Table"/>
          <p:cNvGraphicFramePr/>
          <p:nvPr>
            <p:extLst>
              <p:ext uri="{D42A27DB-BD31-4B8C-83A1-F6EECF244321}">
                <p14:modId xmlns:p14="http://schemas.microsoft.com/office/powerpoint/2010/main" val="864707109"/>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extLst>
              <p:ext uri="{D42A27DB-BD31-4B8C-83A1-F6EECF244321}">
                <p14:modId xmlns:p14="http://schemas.microsoft.com/office/powerpoint/2010/main" val="1334610121"/>
              </p:ext>
            </p:extLst>
          </p:nvPr>
        </p:nvGraphicFramePr>
        <p:xfrm>
          <a:off x="4093833" y="1894933"/>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5100549" y="5178292"/>
            <a:ext cx="221215"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a:t>
            </a:r>
          </a:p>
        </p:txBody>
      </p:sp>
      <p:sp>
        <p:nvSpPr>
          <p:cNvPr id="376" name="B"/>
          <p:cNvSpPr txBox="1"/>
          <p:nvPr/>
        </p:nvSpPr>
        <p:spPr>
          <a:xfrm>
            <a:off x="6780304" y="2917376"/>
            <a:ext cx="211597"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a:t>
            </a:r>
          </a:p>
        </p:txBody>
      </p:sp>
      <p:sp>
        <p:nvSpPr>
          <p:cNvPr id="377" name="C"/>
          <p:cNvSpPr txBox="1"/>
          <p:nvPr/>
        </p:nvSpPr>
        <p:spPr>
          <a:xfrm>
            <a:off x="7469243" y="3957032"/>
            <a:ext cx="208391"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a:t>
            </a:r>
          </a:p>
        </p:txBody>
      </p:sp>
      <p:sp>
        <p:nvSpPr>
          <p:cNvPr id="378" name="Line"/>
          <p:cNvSpPr/>
          <p:nvPr/>
        </p:nvSpPr>
        <p:spPr>
          <a:xfrm flipV="1">
            <a:off x="5255673"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6724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4687420" y="3556804"/>
            <a:ext cx="1282532" cy="33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7024189" y="3261422"/>
            <a:ext cx="1181542" cy="33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5802962" y="1746009"/>
            <a:ext cx="1561454" cy="33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712418" y="5527928"/>
            <a:ext cx="2884490" cy="1340790"/>
          </a:xfrm>
          <a:prstGeom prst="rect">
            <a:avLst/>
          </a:prstGeom>
          <a:ln w="12700">
            <a:miter lim="400000"/>
          </a:ln>
        </p:spPr>
      </p:pic>
      <p:sp>
        <p:nvSpPr>
          <p:cNvPr id="384" name="Euclidean distance : vectors u, v of dimension N"/>
          <p:cNvSpPr txBox="1"/>
          <p:nvPr/>
        </p:nvSpPr>
        <p:spPr>
          <a:xfrm>
            <a:off x="94926" y="5200669"/>
            <a:ext cx="3888180" cy="33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46115523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p:nvPr>
        </p:nvSpPr>
        <p:spPr>
          <a:prstGeom prst="rect">
            <a:avLst/>
          </a:prstGeom>
        </p:spPr>
        <p:txBody>
          <a:bodyPr/>
          <a:lstStyle/>
          <a:p>
            <a:r>
              <a:t>Vector comparisons</a:t>
            </a:r>
          </a:p>
        </p:txBody>
      </p:sp>
      <p:graphicFrame>
        <p:nvGraphicFramePr>
          <p:cNvPr id="387" name="Table"/>
          <p:cNvGraphicFramePr/>
          <p:nvPr>
            <p:extLst>
              <p:ext uri="{D42A27DB-BD31-4B8C-83A1-F6EECF244321}">
                <p14:modId xmlns:p14="http://schemas.microsoft.com/office/powerpoint/2010/main" val="3914358384"/>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extLst>
              <p:ext uri="{D42A27DB-BD31-4B8C-83A1-F6EECF244321}">
                <p14:modId xmlns:p14="http://schemas.microsoft.com/office/powerpoint/2010/main" val="2124346121"/>
              </p:ext>
            </p:extLst>
          </p:nvPr>
        </p:nvGraphicFramePr>
        <p:xfrm>
          <a:off x="4093833" y="1894933"/>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4609452" y="5178292"/>
            <a:ext cx="120545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A = Superb</a:t>
            </a:r>
          </a:p>
        </p:txBody>
      </p:sp>
      <p:sp>
        <p:nvSpPr>
          <p:cNvPr id="390" name="B = Good"/>
          <p:cNvSpPr txBox="1"/>
          <p:nvPr/>
        </p:nvSpPr>
        <p:spPr>
          <a:xfrm>
            <a:off x="6828177" y="2930218"/>
            <a:ext cx="102111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B = Good</a:t>
            </a:r>
          </a:p>
        </p:txBody>
      </p:sp>
      <p:sp>
        <p:nvSpPr>
          <p:cNvPr id="391" name="C = Disappointing"/>
          <p:cNvSpPr txBox="1"/>
          <p:nvPr/>
        </p:nvSpPr>
        <p:spPr>
          <a:xfrm>
            <a:off x="7163833" y="3954434"/>
            <a:ext cx="1889172"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392" name="Line"/>
          <p:cNvSpPr/>
          <p:nvPr/>
        </p:nvSpPr>
        <p:spPr>
          <a:xfrm flipV="1">
            <a:off x="5255673"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6724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4687420" y="3556804"/>
            <a:ext cx="1282532" cy="33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7024189" y="3261422"/>
            <a:ext cx="1181542" cy="33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5802962" y="1746009"/>
            <a:ext cx="1561454" cy="33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712418" y="5527928"/>
            <a:ext cx="2884490" cy="1340790"/>
          </a:xfrm>
          <a:prstGeom prst="rect">
            <a:avLst/>
          </a:prstGeom>
          <a:ln w="12700">
            <a:miter lim="400000"/>
          </a:ln>
        </p:spPr>
      </p:pic>
      <p:sp>
        <p:nvSpPr>
          <p:cNvPr id="398" name="Euclidean distance : vectors u, v of dimension N"/>
          <p:cNvSpPr txBox="1"/>
          <p:nvPr/>
        </p:nvSpPr>
        <p:spPr>
          <a:xfrm>
            <a:off x="94926" y="5200669"/>
            <a:ext cx="3888180" cy="33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6130005" y="44522"/>
            <a:ext cx="296990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90272715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p:nvPr>
        </p:nvSpPr>
        <p:spPr>
          <a:prstGeom prst="rect">
            <a:avLst/>
          </a:prstGeom>
        </p:spPr>
        <p:txBody>
          <a:bodyPr>
            <a:normAutofit fontScale="90000"/>
          </a:bodyPr>
          <a:lstStyle>
            <a:lvl1pPr defTabSz="490727">
              <a:defRPr sz="6719"/>
            </a:lvl1pPr>
          </a:lstStyle>
          <a:p>
            <a:r>
              <a:t>Vector L2 (length) Normalization</a:t>
            </a:r>
          </a:p>
        </p:txBody>
      </p:sp>
      <p:graphicFrame>
        <p:nvGraphicFramePr>
          <p:cNvPr id="402" name="Table"/>
          <p:cNvGraphicFramePr/>
          <p:nvPr>
            <p:extLst>
              <p:ext uri="{D42A27DB-BD31-4B8C-83A1-F6EECF244321}">
                <p14:modId xmlns:p14="http://schemas.microsoft.com/office/powerpoint/2010/main" val="1439434071"/>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extLst>
              <p:ext uri="{D42A27DB-BD31-4B8C-83A1-F6EECF244321}">
                <p14:modId xmlns:p14="http://schemas.microsoft.com/office/powerpoint/2010/main" val="46081299"/>
              </p:ext>
            </p:extLst>
          </p:nvPr>
        </p:nvGraphicFramePr>
        <p:xfrm>
          <a:off x="3711449" y="2065667"/>
          <a:ext cx="958520" cy="3093232"/>
        </p:xfrm>
        <a:graphic>
          <a:graphicData uri="http://schemas.openxmlformats.org/drawingml/2006/table">
            <a:tbl>
              <a:tblPr firstRow="1">
                <a:tableStyleId>{3C2FFA5D-87B4-456A-9821-1D502468CF0F}</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5356641" y="3172667"/>
            <a:ext cx="2698469" cy="879234"/>
          </a:xfrm>
          <a:prstGeom prst="rect">
            <a:avLst/>
          </a:prstGeom>
          <a:ln w="12700">
            <a:miter lim="400000"/>
          </a:ln>
        </p:spPr>
      </p:pic>
    </p:spTree>
    <p:extLst>
      <p:ext uri="{BB962C8B-B14F-4D97-AF65-F5344CB8AC3E}">
        <p14:creationId xmlns:p14="http://schemas.microsoft.com/office/powerpoint/2010/main" val="231565269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p:nvPr>
        </p:nvSpPr>
        <p:spPr>
          <a:prstGeom prst="rect">
            <a:avLst/>
          </a:prstGeom>
        </p:spPr>
        <p:txBody>
          <a:bodyPr>
            <a:normAutofit fontScale="90000"/>
          </a:bodyPr>
          <a:lstStyle>
            <a:lvl1pPr defTabSz="490727">
              <a:defRPr sz="6719"/>
            </a:lvl1pPr>
          </a:lstStyle>
          <a:p>
            <a:r>
              <a:t>Vector L2 (length) Normalization</a:t>
            </a:r>
          </a:p>
        </p:txBody>
      </p:sp>
      <p:graphicFrame>
        <p:nvGraphicFramePr>
          <p:cNvPr id="407" name="Table"/>
          <p:cNvGraphicFramePr/>
          <p:nvPr>
            <p:extLst>
              <p:ext uri="{D42A27DB-BD31-4B8C-83A1-F6EECF244321}">
                <p14:modId xmlns:p14="http://schemas.microsoft.com/office/powerpoint/2010/main" val="71482672"/>
              </p:ext>
            </p:extLst>
          </p:nvPr>
        </p:nvGraphicFramePr>
        <p:xfrm>
          <a:off x="716882" y="2065667"/>
          <a:ext cx="3093117" cy="3093232"/>
        </p:xfrm>
        <a:graphic>
          <a:graphicData uri="http://schemas.openxmlformats.org/drawingml/2006/table">
            <a:tbl>
              <a:tblPr firstRow="1" firstCol="1">
                <a:tableStyleId>{3C2FFA5D-87B4-456A-9821-1D502468CF0F}</a:tableStyleId>
              </a:tblPr>
              <a:tblGrid>
                <a:gridCol w="1031039">
                  <a:extLst>
                    <a:ext uri="{9D8B030D-6E8A-4147-A177-3AD203B41FA5}">
                      <a16:colId xmlns:a16="http://schemas.microsoft.com/office/drawing/2014/main" val="20000"/>
                    </a:ext>
                  </a:extLst>
                </a:gridCol>
                <a:gridCol w="1031039">
                  <a:extLst>
                    <a:ext uri="{9D8B030D-6E8A-4147-A177-3AD203B41FA5}">
                      <a16:colId xmlns:a16="http://schemas.microsoft.com/office/drawing/2014/main" val="20001"/>
                    </a:ext>
                  </a:extLst>
                </a:gridCol>
                <a:gridCol w="1031039">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extLst>
              <p:ext uri="{D42A27DB-BD31-4B8C-83A1-F6EECF244321}">
                <p14:modId xmlns:p14="http://schemas.microsoft.com/office/powerpoint/2010/main" val="1860970884"/>
              </p:ext>
            </p:extLst>
          </p:nvPr>
        </p:nvGraphicFramePr>
        <p:xfrm>
          <a:off x="3995282" y="2065667"/>
          <a:ext cx="958520" cy="3093232"/>
        </p:xfrm>
        <a:graphic>
          <a:graphicData uri="http://schemas.openxmlformats.org/drawingml/2006/table">
            <a:tbl>
              <a:tblPr firstRow="1">
                <a:tableStyleId>{3C2FFA5D-87B4-456A-9821-1D502468CF0F}</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a:sym typeface="Helvetica Neue"/>
                        </a:rPr>
                        <a:t>||u||</a:t>
                      </a:r>
                      <a:endParaRPr sz="2400" b="1" baseline="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dirty="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5356641" y="3172667"/>
            <a:ext cx="2698469" cy="879234"/>
          </a:xfrm>
          <a:prstGeom prst="rect">
            <a:avLst/>
          </a:prstGeom>
          <a:ln w="12700">
            <a:miter lim="400000"/>
          </a:ln>
        </p:spPr>
      </p:pic>
      <p:sp>
        <p:nvSpPr>
          <p:cNvPr id="410" name="Divide each vector by its L2 length"/>
          <p:cNvSpPr txBox="1"/>
          <p:nvPr/>
        </p:nvSpPr>
        <p:spPr>
          <a:xfrm>
            <a:off x="1088775" y="5984042"/>
            <a:ext cx="6508193"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78862398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p:nvPr>
        </p:nvSpPr>
        <p:spPr>
          <a:prstGeom prst="rect">
            <a:avLst/>
          </a:prstGeom>
        </p:spPr>
        <p:txBody>
          <a:bodyPr/>
          <a:lstStyle/>
          <a:p>
            <a:r>
              <a:t>Vector comparisons</a:t>
            </a:r>
          </a:p>
        </p:txBody>
      </p:sp>
      <p:graphicFrame>
        <p:nvGraphicFramePr>
          <p:cNvPr id="413" name="Table"/>
          <p:cNvGraphicFramePr/>
          <p:nvPr/>
        </p:nvGraphicFramePr>
        <p:xfrm>
          <a:off x="716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4093833" y="1894933"/>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4400128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p:nvPr>
        </p:nvSpPr>
        <p:spPr>
          <a:prstGeom prst="rect">
            <a:avLst/>
          </a:prstGeom>
        </p:spPr>
        <p:txBody>
          <a:bodyPr>
            <a:normAutofit fontScale="90000"/>
          </a:bodyPr>
          <a:lstStyle>
            <a:lvl1pPr defTabSz="490727">
              <a:defRPr sz="6719"/>
            </a:lvl1pPr>
          </a:lstStyle>
          <a:p>
            <a:r>
              <a:t>Vector L2 (length) Normalization</a:t>
            </a:r>
          </a:p>
        </p:txBody>
      </p:sp>
      <p:graphicFrame>
        <p:nvGraphicFramePr>
          <p:cNvPr id="419" name="Table"/>
          <p:cNvGraphicFramePr/>
          <p:nvPr>
            <p:extLst>
              <p:ext uri="{D42A27DB-BD31-4B8C-83A1-F6EECF244321}">
                <p14:modId xmlns:p14="http://schemas.microsoft.com/office/powerpoint/2010/main" val="3576382488"/>
              </p:ext>
            </p:extLst>
          </p:nvPr>
        </p:nvGraphicFramePr>
        <p:xfrm>
          <a:off x="716883" y="2065667"/>
          <a:ext cx="2875560" cy="3093232"/>
        </p:xfrm>
        <a:graphic>
          <a:graphicData uri="http://schemas.openxmlformats.org/drawingml/2006/table">
            <a:tbl>
              <a:tblPr firstRow="1" firstCol="1">
                <a:tableStyleId>{3C2FFA5D-87B4-456A-9821-1D502468CF0F}</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3929992" y="1894933"/>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5839420" y="2137406"/>
            <a:ext cx="120545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22" name="B = Good"/>
          <p:cNvSpPr txBox="1"/>
          <p:nvPr/>
        </p:nvSpPr>
        <p:spPr>
          <a:xfrm>
            <a:off x="6915145" y="2545077"/>
            <a:ext cx="102111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23" name="C = Disappointing"/>
          <p:cNvSpPr txBox="1"/>
          <p:nvPr/>
        </p:nvSpPr>
        <p:spPr>
          <a:xfrm>
            <a:off x="7064442" y="3745559"/>
            <a:ext cx="1889172"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24" name="Now Good is…"/>
          <p:cNvSpPr txBox="1"/>
          <p:nvPr/>
        </p:nvSpPr>
        <p:spPr>
          <a:xfrm>
            <a:off x="143041" y="5607001"/>
            <a:ext cx="4054636"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410088683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p:nvPr>
        </p:nvSpPr>
        <p:spPr>
          <a:prstGeom prst="rect">
            <a:avLst/>
          </a:prstGeom>
        </p:spPr>
        <p:txBody>
          <a:bodyPr/>
          <a:lstStyle/>
          <a:p>
            <a:r>
              <a:t>Cosine Distance</a:t>
            </a:r>
          </a:p>
        </p:txBody>
      </p:sp>
      <p:graphicFrame>
        <p:nvGraphicFramePr>
          <p:cNvPr id="427" name="Scatter Chart"/>
          <p:cNvGraphicFramePr/>
          <p:nvPr/>
        </p:nvGraphicFramePr>
        <p:xfrm>
          <a:off x="3929992" y="1894933"/>
          <a:ext cx="4640918" cy="4737013"/>
        </p:xfrm>
        <a:graphic>
          <a:graphicData uri="http://schemas.openxmlformats.org/drawingml/2006/chart">
            <c:chart xmlns:c="http://schemas.openxmlformats.org/drawingml/2006/chart" xmlns:r="http://schemas.openxmlformats.org/officeDocument/2006/relationships" r:id="rId2"/>
          </a:graphicData>
        </a:graphic>
      </p:graphicFrame>
      <p:pic>
        <p:nvPicPr>
          <p:cNvPr id="428" name="Image" descr="Image"/>
          <p:cNvPicPr>
            <a:picLocks noChangeAspect="1"/>
          </p:cNvPicPr>
          <p:nvPr/>
        </p:nvPicPr>
        <p:blipFill>
          <a:blip r:embed="rId3"/>
          <a:stretch>
            <a:fillRect/>
          </a:stretch>
        </p:blipFill>
        <p:spPr>
          <a:xfrm>
            <a:off x="-154820" y="1842429"/>
            <a:ext cx="4139269" cy="1310024"/>
          </a:xfrm>
          <a:prstGeom prst="rect">
            <a:avLst/>
          </a:prstGeom>
          <a:ln w="12700">
            <a:miter lim="400000"/>
          </a:ln>
        </p:spPr>
      </p:pic>
      <p:sp>
        <p:nvSpPr>
          <p:cNvPr id="429" name="A = Superb"/>
          <p:cNvSpPr txBox="1"/>
          <p:nvPr/>
        </p:nvSpPr>
        <p:spPr>
          <a:xfrm>
            <a:off x="5839420" y="2137406"/>
            <a:ext cx="120545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30" name="B = Good"/>
          <p:cNvSpPr txBox="1"/>
          <p:nvPr/>
        </p:nvSpPr>
        <p:spPr>
          <a:xfrm>
            <a:off x="6915145" y="2545077"/>
            <a:ext cx="102111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31" name="C = Disappointing"/>
          <p:cNvSpPr txBox="1"/>
          <p:nvPr/>
        </p:nvSpPr>
        <p:spPr>
          <a:xfrm>
            <a:off x="7064442" y="3745559"/>
            <a:ext cx="1889172"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43069" y="4092377"/>
            <a:ext cx="359938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4"/>
          <a:stretch>
            <a:fillRect/>
          </a:stretch>
        </p:blipFill>
        <p:spPr>
          <a:xfrm rot="16200000">
            <a:off x="857575" y="3411965"/>
            <a:ext cx="833840" cy="396263"/>
          </a:xfrm>
          <a:prstGeom prst="rect">
            <a:avLst/>
          </a:prstGeom>
        </p:spPr>
      </p:pic>
      <p:pic>
        <p:nvPicPr>
          <p:cNvPr id="435" name="Line Line" descr="Line Line"/>
          <p:cNvPicPr>
            <a:picLocks/>
          </p:cNvPicPr>
          <p:nvPr/>
        </p:nvPicPr>
        <p:blipFill>
          <a:blip r:embed="rId4"/>
          <a:stretch>
            <a:fillRect/>
          </a:stretch>
        </p:blipFill>
        <p:spPr>
          <a:xfrm rot="16200000">
            <a:off x="2673796" y="3456927"/>
            <a:ext cx="833841" cy="396264"/>
          </a:xfrm>
          <a:prstGeom prst="rect">
            <a:avLst/>
          </a:prstGeom>
        </p:spPr>
      </p:pic>
      <p:sp>
        <p:nvSpPr>
          <p:cNvPr id="437" name="Line"/>
          <p:cNvSpPr/>
          <p:nvPr/>
        </p:nvSpPr>
        <p:spPr>
          <a:xfrm flipV="1">
            <a:off x="4855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4852120"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5337316" y="4965186"/>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44471" y="5799496"/>
            <a:ext cx="6008569"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114380648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extLst>
              <p:ext uri="{D42A27DB-BD31-4B8C-83A1-F6EECF244321}">
                <p14:modId xmlns:p14="http://schemas.microsoft.com/office/powerpoint/2010/main" val="1561643656"/>
              </p:ext>
            </p:extLst>
          </p:nvPr>
        </p:nvGraphicFramePr>
        <p:xfrm>
          <a:off x="678355" y="1830586"/>
          <a:ext cx="7984998" cy="4733984"/>
        </p:xfrm>
        <a:graphic>
          <a:graphicData uri="http://schemas.openxmlformats.org/drawingml/2006/table">
            <a:tbl>
              <a:tblPr firstRow="1" firstCol="1">
                <a:tableStyleId>{3C2FFA5D-87B4-456A-9821-1D502468CF0F}</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0018094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a:xfrm>
            <a:off x="822960" y="1845734"/>
            <a:ext cx="7543800" cy="4725662"/>
          </a:xfrm>
        </p:spPr>
        <p:txBody>
          <a:bodyPr>
            <a:normAutofit lnSpcReduction="10000"/>
          </a:bodyPr>
          <a:lstStyle/>
          <a:p>
            <a:pPr marL="0" indent="0">
              <a:buNone/>
            </a:pPr>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pPr marL="0" indent="0">
              <a:buNone/>
            </a:pPr>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786141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extLst>
              <p:ext uri="{D42A27DB-BD31-4B8C-83A1-F6EECF244321}">
                <p14:modId xmlns:p14="http://schemas.microsoft.com/office/powerpoint/2010/main" val="1777939199"/>
              </p:ext>
            </p:extLst>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618506" y="2993603"/>
            <a:ext cx="8104696" cy="625530"/>
          </a:xfrm>
          <a:prstGeom prst="rect">
            <a:avLst/>
          </a:prstGeom>
        </p:spPr>
      </p:pic>
      <p:sp>
        <p:nvSpPr>
          <p:cNvPr id="452" name="AKA Term-Context Matrix"/>
          <p:cNvSpPr txBox="1"/>
          <p:nvPr/>
        </p:nvSpPr>
        <p:spPr>
          <a:xfrm>
            <a:off x="5715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2256773" y="4547061"/>
            <a:ext cx="6226321"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4439063" y="3975439"/>
            <a:ext cx="1002821" cy="396264"/>
          </a:xfrm>
          <a:prstGeom prst="rect">
            <a:avLst/>
          </a:prstGeom>
        </p:spPr>
      </p:pic>
    </p:spTree>
    <p:extLst>
      <p:ext uri="{BB962C8B-B14F-4D97-AF65-F5344CB8AC3E}">
        <p14:creationId xmlns:p14="http://schemas.microsoft.com/office/powerpoint/2010/main" val="31426228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extLst>
              <p:ext uri="{D42A27DB-BD31-4B8C-83A1-F6EECF244321}">
                <p14:modId xmlns:p14="http://schemas.microsoft.com/office/powerpoint/2010/main" val="3558598375"/>
              </p:ext>
            </p:extLst>
          </p:nvPr>
        </p:nvGraphicFramePr>
        <p:xfrm>
          <a:off x="678355" y="1830586"/>
          <a:ext cx="7984998" cy="4733984"/>
        </p:xfrm>
        <a:graphic>
          <a:graphicData uri="http://schemas.openxmlformats.org/drawingml/2006/table">
            <a:tbl>
              <a:tblPr firstRow="1" firstCol="1">
                <a:tableStyleId>{3C2FFA5D-87B4-456A-9821-1D502468CF0F}</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r>
                        <a:rPr lang="en-US" sz="1500" dirty="0"/>
                        <a:t>back</a:t>
                      </a: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2136766" y="4542877"/>
            <a:ext cx="6496330"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2499816" y="3855926"/>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1979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5715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83012275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381000" y="2667000"/>
            <a:ext cx="8534400"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475333" y="1783187"/>
            <a:ext cx="8193333" cy="26593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extLst>
              <p:ext uri="{D42A27DB-BD31-4B8C-83A1-F6EECF244321}">
                <p14:modId xmlns:p14="http://schemas.microsoft.com/office/powerpoint/2010/main" val="2452527118"/>
              </p:ext>
            </p:extLst>
          </p:nvPr>
        </p:nvGraphicFramePr>
        <p:xfrm>
          <a:off x="579501" y="4902849"/>
          <a:ext cx="7984998" cy="1183496"/>
        </p:xfrm>
        <a:graphic>
          <a:graphicData uri="http://schemas.openxmlformats.org/drawingml/2006/table">
            <a:tbl>
              <a:tblPr firstRow="1" firstCol="1">
                <a:tableStyleId>{3C2FFA5D-87B4-456A-9821-1D502468CF0F}</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9592615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822960" y="4524446"/>
            <a:ext cx="7358063" cy="22573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303131336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F3028"/>
        </a:solidFill>
        <a:effectLst/>
      </p:bgPr>
    </p:bg>
    <p:spTree>
      <p:nvGrpSpPr>
        <p:cNvPr id="1" name=""/>
        <p:cNvGrpSpPr/>
        <p:nvPr/>
      </p:nvGrpSpPr>
      <p:grpSpPr>
        <a:xfrm>
          <a:off x="0" y="0"/>
          <a:ext cx="0" cy="0"/>
          <a:chOff x="0" y="0"/>
          <a:chExt cx="0" cy="0"/>
        </a:xfrm>
      </p:grpSpPr>
      <p:pic>
        <p:nvPicPr>
          <p:cNvPr id="481" name="Screenshot 2018-06-07 20.08.45.png" descr="Screenshot 2018-06-07 20.08.45.png"/>
          <p:cNvPicPr>
            <a:picLocks noChangeAspect="1"/>
          </p:cNvPicPr>
          <p:nvPr/>
        </p:nvPicPr>
        <p:blipFill>
          <a:blip r:embed="rId2"/>
          <a:srcRect l="1435" t="717" b="717"/>
          <a:stretch>
            <a:fillRect/>
          </a:stretch>
        </p:blipFill>
        <p:spPr>
          <a:xfrm>
            <a:off x="2199130" y="-166222"/>
            <a:ext cx="11309562" cy="2292711"/>
          </a:xfrm>
          <a:prstGeom prst="rect">
            <a:avLst/>
          </a:prstGeom>
          <a:ln w="12700">
            <a:miter lim="400000"/>
          </a:ln>
          <a:effectLst>
            <a:reflection stA="50000" endPos="40000" dir="5400000" sy="-100000" algn="bl" rotWithShape="0"/>
          </a:effectLst>
        </p:spPr>
      </p:pic>
      <p:pic>
        <p:nvPicPr>
          <p:cNvPr id="482" name="Screenshot 2018-06-07 20.07.05.png" descr="Screenshot 2018-06-07 20.07.05.png"/>
          <p:cNvPicPr>
            <a:picLocks noChangeAspect="1"/>
          </p:cNvPicPr>
          <p:nvPr/>
        </p:nvPicPr>
        <p:blipFill>
          <a:blip r:embed="rId3"/>
          <a:stretch>
            <a:fillRect/>
          </a:stretch>
        </p:blipFill>
        <p:spPr>
          <a:xfrm>
            <a:off x="365466" y="1902015"/>
            <a:ext cx="8413068" cy="2533963"/>
          </a:xfrm>
          <a:prstGeom prst="rect">
            <a:avLst/>
          </a:prstGeom>
          <a:ln w="12700">
            <a:miter lim="400000"/>
          </a:ln>
        </p:spPr>
      </p:pic>
      <p:pic>
        <p:nvPicPr>
          <p:cNvPr id="483" name="Screenshot 2018-06-07 20.08.13.png" descr="Screenshot 2018-06-07 20.08.13.png"/>
          <p:cNvPicPr>
            <a:picLocks noChangeAspect="1"/>
          </p:cNvPicPr>
          <p:nvPr/>
        </p:nvPicPr>
        <p:blipFill>
          <a:blip r:embed="rId4"/>
          <a:stretch>
            <a:fillRect/>
          </a:stretch>
        </p:blipFill>
        <p:spPr>
          <a:xfrm>
            <a:off x="-126596" y="4280354"/>
            <a:ext cx="9477973" cy="2569458"/>
          </a:xfrm>
          <a:prstGeom prst="rect">
            <a:avLst/>
          </a:prstGeom>
          <a:ln w="12700">
            <a:miter lim="400000"/>
          </a:ln>
        </p:spPr>
      </p:pic>
      <p:sp>
        <p:nvSpPr>
          <p:cNvPr id="3" name="Rectangle 2">
            <a:extLst>
              <a:ext uri="{FF2B5EF4-FFF2-40B4-BE49-F238E27FC236}">
                <a16:creationId xmlns:a16="http://schemas.microsoft.com/office/drawing/2014/main" id="{4D24B461-08FD-A941-8059-2C1913F020D5}"/>
              </a:ext>
            </a:extLst>
          </p:cNvPr>
          <p:cNvSpPr/>
          <p:nvPr/>
        </p:nvSpPr>
        <p:spPr>
          <a:xfrm>
            <a:off x="-3048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22789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Using syntax to define a word’s context"/>
          <p:cNvSpPr txBox="1">
            <a:spLocks noGrp="1"/>
          </p:cNvSpPr>
          <p:nvPr>
            <p:ph type="title"/>
          </p:nvPr>
        </p:nvSpPr>
        <p:spPr>
          <a:prstGeom prst="rect">
            <a:avLst/>
          </a:prstGeom>
        </p:spPr>
        <p:txBody>
          <a:bodyPr>
            <a:normAutofit fontScale="90000"/>
          </a:bodyPr>
          <a:lstStyle>
            <a:lvl1pPr defTabSz="490727">
              <a:defRPr sz="6719"/>
            </a:lvl1pPr>
          </a:lstStyle>
          <a:p>
            <a:r>
              <a:t>Using syntax to define a word’s context</a:t>
            </a:r>
          </a:p>
        </p:txBody>
      </p:sp>
      <p:sp>
        <p:nvSpPr>
          <p:cNvPr id="486" name="Zellig Harris (1968) “The meaning of entities, and the meaning of grammatical relations among them, is related to the restriction of combinations of these entities relative to other entities”…"/>
          <p:cNvSpPr txBox="1">
            <a:spLocks noGrp="1"/>
          </p:cNvSpPr>
          <p:nvPr>
            <p:ph type="body" idx="1"/>
          </p:nvPr>
        </p:nvSpPr>
        <p:spPr>
          <a:xfrm>
            <a:off x="669727" y="1826121"/>
            <a:ext cx="7804547" cy="4420195"/>
          </a:xfrm>
          <a:prstGeom prst="rect">
            <a:avLst/>
          </a:prstGeom>
        </p:spPr>
        <p:txBody>
          <a:bodyPr anchor="t">
            <a:normAutofit/>
          </a:bodyPr>
          <a:lstStyle/>
          <a:p>
            <a:r>
              <a:rPr sz="2400" dirty="0" err="1"/>
              <a:t>Zellig</a:t>
            </a:r>
            <a:r>
              <a:rPr sz="2400" dirty="0"/>
              <a:t> Harris (1968) “The meaning of entities, and the meaning of grammatical relations among them, is related to the restriction of combinations of these entities relative to other entities”</a:t>
            </a:r>
          </a:p>
          <a:p>
            <a:r>
              <a:rPr sz="2400" b="1" dirty="0">
                <a:ea typeface="Helvetica"/>
                <a:cs typeface="Helvetica"/>
                <a:sym typeface="Helvetica"/>
              </a:rPr>
              <a:t>Duty</a:t>
            </a:r>
            <a:r>
              <a:rPr sz="2400" dirty="0"/>
              <a:t> and </a:t>
            </a:r>
            <a:r>
              <a:rPr sz="2400" b="1" dirty="0">
                <a:ea typeface="Helvetica"/>
                <a:cs typeface="Helvetica"/>
                <a:sym typeface="Helvetica"/>
              </a:rPr>
              <a:t>Responsibility</a:t>
            </a:r>
            <a:r>
              <a:rPr sz="2400" dirty="0"/>
              <a:t> have similar syntactic distributions</a:t>
            </a:r>
          </a:p>
        </p:txBody>
      </p:sp>
      <p:graphicFrame>
        <p:nvGraphicFramePr>
          <p:cNvPr id="487" name="Table"/>
          <p:cNvGraphicFramePr/>
          <p:nvPr>
            <p:extLst>
              <p:ext uri="{D42A27DB-BD31-4B8C-83A1-F6EECF244321}">
                <p14:modId xmlns:p14="http://schemas.microsoft.com/office/powerpoint/2010/main" val="3902518933"/>
              </p:ext>
            </p:extLst>
          </p:nvPr>
        </p:nvGraphicFramePr>
        <p:xfrm>
          <a:off x="778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9272305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9" name="Co-occurrence vectors based on syntactic dependencies"/>
          <p:cNvSpPr txBox="1">
            <a:spLocks noGrp="1"/>
          </p:cNvSpPr>
          <p:nvPr>
            <p:ph type="title"/>
          </p:nvPr>
        </p:nvSpPr>
        <p:spPr>
          <a:prstGeom prst="rect">
            <a:avLst/>
          </a:prstGeom>
        </p:spPr>
        <p:txBody>
          <a:bodyPr>
            <a:normAutofit fontScale="90000"/>
          </a:bodyPr>
          <a:lstStyle>
            <a:lvl1pPr defTabSz="467359">
              <a:defRPr sz="6400"/>
            </a:lvl1pPr>
          </a:lstStyle>
          <a:p>
            <a:r>
              <a:t>Co-occurrence vectors based on syntactic dependencies</a:t>
            </a:r>
          </a:p>
        </p:txBody>
      </p:sp>
      <p:pic>
        <p:nvPicPr>
          <p:cNvPr id="490" name="Picture 1028" descr="Picture 1028"/>
          <p:cNvPicPr>
            <a:picLocks noChangeAspect="1"/>
          </p:cNvPicPr>
          <p:nvPr/>
        </p:nvPicPr>
        <p:blipFill>
          <a:blip r:embed="rId2"/>
          <a:stretch>
            <a:fillRect/>
          </a:stretch>
        </p:blipFill>
        <p:spPr>
          <a:xfrm>
            <a:off x="-74237" y="2579808"/>
            <a:ext cx="9346053" cy="2912823"/>
          </a:xfrm>
          <a:prstGeom prst="rect">
            <a:avLst/>
          </a:prstGeom>
          <a:ln w="12700">
            <a:miter lim="400000"/>
          </a:ln>
        </p:spPr>
      </p:pic>
      <p:sp>
        <p:nvSpPr>
          <p:cNvPr id="491" name="Dekang Lin, 1998 “Automatic Retrieval and Clustering of Similar Words”"/>
          <p:cNvSpPr txBox="1"/>
          <p:nvPr/>
        </p:nvSpPr>
        <p:spPr>
          <a:xfrm>
            <a:off x="166255" y="1939869"/>
            <a:ext cx="9262633" cy="39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000"/>
            </a:lvl1pPr>
          </a:lstStyle>
          <a:p>
            <a:r>
              <a:rPr sz="2109"/>
              <a:t>Dekang Lin, 1998 “Automatic Retrieval and Clustering of Similar Words”</a:t>
            </a:r>
          </a:p>
        </p:txBody>
      </p:sp>
    </p:spTree>
    <p:extLst>
      <p:ext uri="{BB962C8B-B14F-4D97-AF65-F5344CB8AC3E}">
        <p14:creationId xmlns:p14="http://schemas.microsoft.com/office/powerpoint/2010/main" val="91985686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066389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marL="0" indent="0" algn="ctr">
              <a:buSzTx/>
              <a:buNone/>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1256631" y="2755741"/>
            <a:ext cx="1269773" cy="396263"/>
          </a:xfrm>
          <a:prstGeom prst="rect">
            <a:avLst/>
          </a:prstGeom>
        </p:spPr>
      </p:pic>
      <p:pic>
        <p:nvPicPr>
          <p:cNvPr id="502" name="Line Line" descr="Line Line"/>
          <p:cNvPicPr>
            <a:picLocks/>
          </p:cNvPicPr>
          <p:nvPr/>
        </p:nvPicPr>
        <p:blipFill>
          <a:blip r:embed="rId4"/>
          <a:stretch>
            <a:fillRect/>
          </a:stretch>
        </p:blipFill>
        <p:spPr>
          <a:xfrm rot="14380690">
            <a:off x="6208418" y="3407034"/>
            <a:ext cx="1073929" cy="396264"/>
          </a:xfrm>
          <a:prstGeom prst="rect">
            <a:avLst/>
          </a:prstGeom>
        </p:spPr>
      </p:pic>
      <p:sp>
        <p:nvSpPr>
          <p:cNvPr id="504" name="How often a…"/>
          <p:cNvSpPr txBox="1"/>
          <p:nvPr/>
        </p:nvSpPr>
        <p:spPr>
          <a:xfrm>
            <a:off x="327794" y="3585423"/>
            <a:ext cx="3524299"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5223140" y="4150537"/>
            <a:ext cx="3937425"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379628365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learn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356585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lemma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2777949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How do we get dense vectors?"/>
          <p:cNvSpPr txBox="1">
            <a:spLocks noGrp="1"/>
          </p:cNvSpPr>
          <p:nvPr>
            <p:ph type="title"/>
          </p:nvPr>
        </p:nvSpPr>
        <p:spPr>
          <a:prstGeom prst="rect">
            <a:avLst/>
          </a:prstGeom>
        </p:spPr>
        <p:txBody>
          <a:bodyPr>
            <a:normAutofit fontScale="90000"/>
          </a:bodyPr>
          <a:lstStyle>
            <a:lvl1pPr defTabSz="490727">
              <a:defRPr sz="6719"/>
            </a:lvl1pPr>
          </a:lstStyle>
          <a:p>
            <a:r>
              <a:t>How do we get dense vectors?</a:t>
            </a:r>
          </a:p>
        </p:txBody>
      </p:sp>
      <p:sp>
        <p:nvSpPr>
          <p:cNvPr id="515" name="One recipe: train a classifier!…"/>
          <p:cNvSpPr txBox="1">
            <a:spLocks noGrp="1"/>
          </p:cNvSpPr>
          <p:nvPr>
            <p:ph type="body" idx="1"/>
          </p:nvPr>
        </p:nvSpPr>
        <p:spPr>
          <a:prstGeom prst="rect">
            <a:avLst/>
          </a:prstGeom>
        </p:spPr>
        <p:txBody>
          <a:bodyPr>
            <a:normAutofit fontScale="77500" lnSpcReduction="20000"/>
          </a:bodyPr>
          <a:lstStyle/>
          <a:p>
            <a:pPr marL="0" indent="0" defTabSz="390213">
              <a:spcBef>
                <a:spcPts val="2742"/>
              </a:spcBef>
              <a:buSzTx/>
              <a:buNone/>
              <a:defRPr sz="3040" b="1">
                <a:latin typeface="Helvetica"/>
                <a:ea typeface="Helvetica"/>
                <a:cs typeface="Helvetica"/>
                <a:sym typeface="Helvetica"/>
              </a:defRPr>
            </a:pPr>
            <a:r>
              <a:t>One recipe: train a classifier!</a:t>
            </a:r>
          </a:p>
          <a:p>
            <a:pPr marL="0" indent="0" defTabSz="390213">
              <a:spcBef>
                <a:spcPts val="2742"/>
              </a:spcBef>
              <a:buSzTx/>
              <a:buNone/>
              <a:defRPr sz="3040"/>
            </a:pPr>
            <a:r>
              <a:t>1. Treat the target word and a neighboring context word as positive examples. </a:t>
            </a:r>
          </a:p>
          <a:p>
            <a:pPr marL="0" indent="0" defTabSz="390213">
              <a:spcBef>
                <a:spcPts val="2742"/>
              </a:spcBef>
              <a:buSzTx/>
              <a:buNone/>
              <a:defRPr sz="3040"/>
            </a:pPr>
            <a:r>
              <a:t>2. Randomly sample other words in the lexicon to get negative samples.</a:t>
            </a:r>
          </a:p>
          <a:p>
            <a:pPr marL="0" indent="0" defTabSz="390213">
              <a:spcBef>
                <a:spcPts val="2742"/>
              </a:spcBef>
              <a:buSzTx/>
              <a:buNone/>
              <a:defRPr sz="3040"/>
            </a:pPr>
            <a:r>
              <a:t>3. Use logistic regression (similar to Perceptron, but output values range between 0-1) to train a classifier to distinguish those two cases. </a:t>
            </a:r>
          </a:p>
          <a:p>
            <a:pPr marL="0" indent="0" defTabSz="390213">
              <a:spcBef>
                <a:spcPts val="2742"/>
              </a:spcBef>
              <a:buSzTx/>
              <a:buNone/>
              <a:defRPr sz="3040"/>
            </a:pPr>
            <a:r>
              <a:t>4. Use the </a:t>
            </a:r>
            <a:r>
              <a:rPr b="1">
                <a:latin typeface="Helvetica"/>
                <a:ea typeface="Helvetica"/>
                <a:cs typeface="Helvetica"/>
                <a:sym typeface="Helvetica"/>
              </a:rPr>
              <a:t>weights</a:t>
            </a:r>
            <a:r>
              <a:t> as the </a:t>
            </a:r>
            <a:r>
              <a:rPr b="1">
                <a:latin typeface="Helvetica"/>
                <a:ea typeface="Helvetica"/>
                <a:cs typeface="Helvetica"/>
                <a:sym typeface="Helvetica"/>
              </a:rPr>
              <a:t>embeddings</a:t>
            </a:r>
            <a:r>
              <a:t>. </a:t>
            </a:r>
          </a:p>
        </p:txBody>
      </p:sp>
    </p:spTree>
    <p:extLst>
      <p:ext uri="{BB962C8B-B14F-4D97-AF65-F5344CB8AC3E}">
        <p14:creationId xmlns:p14="http://schemas.microsoft.com/office/powerpoint/2010/main" val="312760195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Title 1"/>
          <p:cNvSpPr txBox="1">
            <a:spLocks noGrp="1"/>
          </p:cNvSpPr>
          <p:nvPr>
            <p:ph type="title"/>
          </p:nvPr>
        </p:nvSpPr>
        <p:spPr>
          <a:prstGeom prst="rect">
            <a:avLst/>
          </a:prstGeom>
        </p:spPr>
        <p:txBody>
          <a:bodyPr/>
          <a:lstStyle/>
          <a:p>
            <a:r>
              <a:t>Skip-grams, CBOW</a:t>
            </a:r>
          </a:p>
        </p:txBody>
      </p:sp>
      <p:sp>
        <p:nvSpPr>
          <p:cNvPr id="518" name="Content Placeholder 2"/>
          <p:cNvSpPr txBox="1">
            <a:spLocks noGrp="1"/>
          </p:cNvSpPr>
          <p:nvPr>
            <p:ph type="body" idx="1"/>
          </p:nvPr>
        </p:nvSpPr>
        <p:spPr>
          <a:xfrm>
            <a:off x="669727" y="1821656"/>
            <a:ext cx="7804547" cy="4786265"/>
          </a:xfrm>
          <a:prstGeom prst="rect">
            <a:avLst/>
          </a:prstGeom>
        </p:spPr>
        <p:txBody>
          <a:bodyPr>
            <a:normAutofit fontScale="92500" lnSpcReduction="20000"/>
          </a:bodyPr>
          <a:lstStyle/>
          <a:p>
            <a:pPr marL="0" indent="0" defTabSz="373783">
              <a:spcBef>
                <a:spcPts val="2672"/>
              </a:spcBef>
              <a:buSzTx/>
              <a:buNone/>
              <a:defRPr sz="3276"/>
            </a:pPr>
            <a:r>
              <a:t>Learn embeddings as part of the process of word prediction.</a:t>
            </a:r>
          </a:p>
          <a:p>
            <a:pPr marL="0" indent="0" defTabSz="373783">
              <a:spcBef>
                <a:spcPts val="2672"/>
              </a:spcBef>
              <a:buSzTx/>
              <a:buNone/>
              <a:defRPr sz="3276"/>
            </a:pPr>
            <a:r>
              <a:t>Train a classifier to predict neighboring words</a:t>
            </a:r>
          </a:p>
          <a:p>
            <a:pPr marL="0" lvl="2" indent="219395" defTabSz="373783">
              <a:spcBef>
                <a:spcPts val="562"/>
              </a:spcBef>
              <a:buSzTx/>
              <a:buNone/>
              <a:defRPr sz="3276"/>
            </a:pPr>
            <a:r>
              <a:t>Inspired by neural net language models.</a:t>
            </a:r>
          </a:p>
          <a:p>
            <a:pPr marL="0" lvl="2" indent="219395" defTabSz="373783">
              <a:spcBef>
                <a:spcPts val="562"/>
              </a:spcBef>
              <a:buSzTx/>
              <a:buNone/>
              <a:defRPr sz="3276"/>
            </a:pPr>
            <a:r>
              <a:t>In so doing, learn dense embeddings for the words in the training corpus.</a:t>
            </a:r>
          </a:p>
          <a:p>
            <a:pPr marL="0" indent="0" defTabSz="373783">
              <a:spcBef>
                <a:spcPts val="2672"/>
              </a:spcBef>
              <a:buSzTx/>
              <a:buNone/>
              <a:defRPr sz="3276"/>
            </a:pPr>
            <a:r>
              <a:t>Advantages:</a:t>
            </a:r>
          </a:p>
          <a:p>
            <a:pPr marL="0" lvl="1" indent="292526" defTabSz="373783">
              <a:spcBef>
                <a:spcPts val="562"/>
              </a:spcBef>
              <a:buSzTx/>
              <a:buNone/>
              <a:defRPr sz="3276"/>
            </a:pPr>
            <a:r>
              <a:t>Fast, easy to train (much faster than SVD)</a:t>
            </a:r>
          </a:p>
          <a:p>
            <a:pPr marL="0" lvl="1" indent="292526" defTabSz="373783">
              <a:spcBef>
                <a:spcPts val="562"/>
              </a:spcBef>
              <a:buSzTx/>
              <a:buNone/>
              <a:defRPr sz="3276"/>
            </a:pPr>
            <a:r>
              <a:t>Available online in the word2vec package</a:t>
            </a:r>
          </a:p>
          <a:p>
            <a:pPr marL="0" lvl="1" indent="292526" defTabSz="373783">
              <a:spcBef>
                <a:spcPts val="562"/>
              </a:spcBef>
              <a:buSzTx/>
              <a:buNone/>
              <a:defRPr sz="3276"/>
            </a:pPr>
            <a:r>
              <a:t>Including sets of pretrained embeddings!</a:t>
            </a:r>
          </a:p>
        </p:txBody>
      </p:sp>
      <p:sp>
        <p:nvSpPr>
          <p:cNvPr id="519" name="Mikolov et al. 2013"/>
          <p:cNvSpPr txBox="1"/>
          <p:nvPr/>
        </p:nvSpPr>
        <p:spPr>
          <a:xfrm>
            <a:off x="5436468" y="1431947"/>
            <a:ext cx="13250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Mikolov et al. 2013</a:t>
            </a:r>
          </a:p>
        </p:txBody>
      </p:sp>
    </p:spTree>
    <p:extLst>
      <p:ext uri="{BB962C8B-B14F-4D97-AF65-F5344CB8AC3E}">
        <p14:creationId xmlns:p14="http://schemas.microsoft.com/office/powerpoint/2010/main" val="187307367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t>Skip-Grams</a:t>
            </a:r>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marL="0" indent="0">
              <a:buSzTx/>
              <a:buNone/>
            </a:pPr>
            <a:r>
              <a:t>Predict each neighboring word in a context window of 2C of surrounding words</a:t>
            </a:r>
          </a:p>
          <a:p>
            <a:pPr marL="0" indent="0">
              <a:buSzTx/>
              <a:buNone/>
            </a:pPr>
            <a:r>
              <a:t>So for C=2, we are given a word w</a:t>
            </a:r>
            <a:r>
              <a:rPr baseline="-5999"/>
              <a:t>t</a:t>
            </a:r>
            <a:r>
              <a:t> and we try to predict its 4 surrounding words </a:t>
            </a:r>
          </a:p>
          <a:p>
            <a:pPr marL="0" indent="0" algn="ctr">
              <a:buSzTx/>
              <a:buNone/>
            </a:pPr>
            <a:r>
              <a:t>[w</a:t>
            </a:r>
            <a:r>
              <a:rPr baseline="-5999"/>
              <a:t>t-2</a:t>
            </a:r>
            <a:r>
              <a:t>, w</a:t>
            </a:r>
            <a:r>
              <a:rPr baseline="-5999"/>
              <a:t>t-1</a:t>
            </a:r>
            <a:r>
              <a:t>, w</a:t>
            </a:r>
            <a:r>
              <a:rPr baseline="-5999"/>
              <a:t>t+1</a:t>
            </a:r>
            <a:r>
              <a:t>, w</a:t>
            </a:r>
            <a:r>
              <a:rPr baseline="-5999"/>
              <a:t>t+2</a:t>
            </a:r>
            <a:r>
              <a:t>]</a:t>
            </a:r>
          </a:p>
          <a:p>
            <a:pPr marL="0" indent="0">
              <a:buSzTx/>
              <a:buNone/>
            </a:pPr>
            <a:r>
              <a:t>Uses "negative sampling" for training</a:t>
            </a:r>
          </a:p>
        </p:txBody>
      </p:sp>
    </p:spTree>
    <p:extLst>
      <p:ext uri="{BB962C8B-B14F-4D97-AF65-F5344CB8AC3E}">
        <p14:creationId xmlns:p14="http://schemas.microsoft.com/office/powerpoint/2010/main" val="148231091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552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 y="5900005"/>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2363207" y="2768965"/>
            <a:ext cx="1269773" cy="396264"/>
          </a:xfrm>
          <a:prstGeom prst="rect">
            <a:avLst/>
          </a:prstGeom>
        </p:spPr>
      </p:pic>
      <p:sp>
        <p:nvSpPr>
          <p:cNvPr id="529" name="We want predictions…"/>
          <p:cNvSpPr txBox="1"/>
          <p:nvPr/>
        </p:nvSpPr>
        <p:spPr>
          <a:xfrm>
            <a:off x="593037" y="3469558"/>
            <a:ext cx="4845558"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6728056" y="5521348"/>
            <a:ext cx="1111854" cy="396263"/>
          </a:xfrm>
          <a:prstGeom prst="rect">
            <a:avLst/>
          </a:prstGeom>
        </p:spPr>
      </p:pic>
      <p:sp>
        <p:nvSpPr>
          <p:cNvPr id="532" name="And these words to be low"/>
          <p:cNvSpPr txBox="1"/>
          <p:nvPr/>
        </p:nvSpPr>
        <p:spPr>
          <a:xfrm>
            <a:off x="3936443" y="4924643"/>
            <a:ext cx="5047857"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95422084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t>Neural Network</a:t>
            </a:r>
          </a:p>
        </p:txBody>
      </p:sp>
      <p:pic>
        <p:nvPicPr>
          <p:cNvPr id="535" name="Image" descr="Image"/>
          <p:cNvPicPr>
            <a:picLocks noChangeAspect="1"/>
          </p:cNvPicPr>
          <p:nvPr/>
        </p:nvPicPr>
        <p:blipFill>
          <a:blip r:embed="rId2"/>
          <a:stretch>
            <a:fillRect/>
          </a:stretch>
        </p:blipFill>
        <p:spPr>
          <a:xfrm>
            <a:off x="-219088" y="2334492"/>
            <a:ext cx="8982617" cy="4416903"/>
          </a:xfrm>
          <a:prstGeom prst="rect">
            <a:avLst/>
          </a:prstGeom>
          <a:ln w="12700">
            <a:miter lim="400000"/>
          </a:ln>
        </p:spPr>
      </p:pic>
    </p:spTree>
    <p:extLst>
      <p:ext uri="{BB962C8B-B14F-4D97-AF65-F5344CB8AC3E}">
        <p14:creationId xmlns:p14="http://schemas.microsoft.com/office/powerpoint/2010/main" val="73798559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fontScale="90000"/>
          </a:bodyPr>
          <a:lstStyle>
            <a:lvl1pPr defTabSz="537463">
              <a:defRPr sz="7360"/>
            </a:lvl1pPr>
          </a:lstStyle>
          <a:p>
            <a:r>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53619" y="2466621"/>
            <a:ext cx="9897619" cy="1195832"/>
          </a:xfrm>
          <a:prstGeom prst="rect">
            <a:avLst/>
          </a:prstGeom>
          <a:ln w="12700">
            <a:miter lim="400000"/>
          </a:ln>
        </p:spPr>
      </p:pic>
    </p:spTree>
    <p:extLst>
      <p:ext uri="{BB962C8B-B14F-4D97-AF65-F5344CB8AC3E}">
        <p14:creationId xmlns:p14="http://schemas.microsoft.com/office/powerpoint/2010/main" val="275398801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fontScale="90000"/>
          </a:bodyPr>
          <a:lstStyle>
            <a:lvl1pPr defTabSz="490727">
              <a:defRPr sz="6719"/>
            </a:lvl1pPr>
          </a:lstStyle>
          <a:p>
            <a:r>
              <a:t>Embeddings capture relational meanings</a:t>
            </a:r>
          </a:p>
        </p:txBody>
      </p:sp>
      <p:sp>
        <p:nvSpPr>
          <p:cNvPr id="542" name=".vector('king') - vector('man') + vector('queen')  ≅ vector('woman')"/>
          <p:cNvSpPr txBox="1">
            <a:spLocks noGrp="1"/>
          </p:cNvSpPr>
          <p:nvPr>
            <p:ph type="body" idx="1"/>
          </p:nvPr>
        </p:nvSpPr>
        <p:spPr>
          <a:prstGeom prst="rect">
            <a:avLst/>
          </a:prstGeom>
        </p:spPr>
        <p:txBody>
          <a:bodyPr anchor="t"/>
          <a:lstStyle/>
          <a:p>
            <a:r>
              <a:t>.vector('king') - vector('man') + vector('queen')  ≅ vector('woman')</a:t>
            </a:r>
          </a:p>
        </p:txBody>
      </p:sp>
      <p:pic>
        <p:nvPicPr>
          <p:cNvPr id="543" name="Image" descr="Image"/>
          <p:cNvPicPr>
            <a:picLocks noChangeAspect="1"/>
          </p:cNvPicPr>
          <p:nvPr/>
        </p:nvPicPr>
        <p:blipFill>
          <a:blip r:embed="rId2"/>
          <a:stretch>
            <a:fillRect/>
          </a:stretch>
        </p:blipFill>
        <p:spPr>
          <a:xfrm>
            <a:off x="2847878" y="3100121"/>
            <a:ext cx="3920354" cy="2894062"/>
          </a:xfrm>
          <a:prstGeom prst="rect">
            <a:avLst/>
          </a:prstGeom>
          <a:ln w="12700">
            <a:miter lim="400000"/>
          </a:ln>
        </p:spPr>
      </p:pic>
    </p:spTree>
    <p:extLst>
      <p:ext uri="{BB962C8B-B14F-4D97-AF65-F5344CB8AC3E}">
        <p14:creationId xmlns:p14="http://schemas.microsoft.com/office/powerpoint/2010/main" val="260573597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38854" y="-87540"/>
            <a:ext cx="8866292" cy="10254864"/>
          </a:xfrm>
          <a:prstGeom prst="rect">
            <a:avLst/>
          </a:prstGeom>
          <a:ln w="12700">
            <a:miter lim="400000"/>
          </a:ln>
        </p:spPr>
      </p:pic>
    </p:spTree>
    <p:extLst>
      <p:ext uri="{BB962C8B-B14F-4D97-AF65-F5344CB8AC3E}">
        <p14:creationId xmlns:p14="http://schemas.microsoft.com/office/powerpoint/2010/main" val="353777361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t>Demo of word vectors</a:t>
            </a:r>
          </a:p>
        </p:txBody>
      </p:sp>
      <p:sp>
        <p:nvSpPr>
          <p:cNvPr id="548" name="# Install Magnitude…"/>
          <p:cNvSpPr txBox="1"/>
          <p:nvPr/>
        </p:nvSpPr>
        <p:spPr>
          <a:xfrm>
            <a:off x="652941" y="1890278"/>
            <a:ext cx="19539003" cy="4291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Install 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pip3 install pymagnitude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Download Google’s word2vec vectors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wget </a:t>
            </a:r>
            <a:r>
              <a:rPr sz="2742" u="sng">
                <a:hlinkClick r:id="rId2"/>
              </a:rPr>
              <a:t>http://magnitude.plasticity.ai/word2vec+approx/GoogleNews-vectors-negative300.magnitude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Warning it’s 11GB large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Start Python, and try the commands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on the next slide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python3</a:t>
            </a:r>
          </a:p>
        </p:txBody>
      </p:sp>
    </p:spTree>
    <p:extLst>
      <p:ext uri="{BB962C8B-B14F-4D97-AF65-F5344CB8AC3E}">
        <p14:creationId xmlns:p14="http://schemas.microsoft.com/office/powerpoint/2010/main" val="315734573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13591" y="2089279"/>
            <a:ext cx="18269425" cy="4713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from pymagnitude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vectors = Magnitude("GoogleNews-vectors-negative300-2.magnitude")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queen = vectors.query('queen')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king = vectors.query("king")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vectors.similarity(king,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vectors.most_similar_approx(king, topn=5)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a:p>
        </p:txBody>
      </p:sp>
    </p:spTree>
    <p:extLst>
      <p:ext uri="{BB962C8B-B14F-4D97-AF65-F5344CB8AC3E}">
        <p14:creationId xmlns:p14="http://schemas.microsoft.com/office/powerpoint/2010/main" val="5975204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lnSpcReduction="10000"/>
          </a:bodyPr>
          <a:lstStyle/>
          <a:p>
            <a:pPr marL="0" indent="0">
              <a:buNone/>
            </a:pPr>
            <a:r>
              <a:rPr lang="en-US" dirty="0"/>
              <a:t>When one word has a sense whose meaning is nearly identical to a sense of another word then those two words are </a:t>
            </a:r>
            <a:r>
              <a:rPr lang="en-US" b="1" dirty="0"/>
              <a:t>synonyms</a:t>
            </a:r>
            <a:r>
              <a:rPr lang="en-US" dirty="0"/>
              <a:t>. </a:t>
            </a:r>
          </a:p>
          <a:p>
            <a:pPr marL="0" indent="0">
              <a:buNone/>
            </a:pPr>
            <a:r>
              <a:rPr lang="en-US" i="1" dirty="0"/>
              <a:t>glitch/error</a:t>
            </a:r>
          </a:p>
          <a:p>
            <a:pPr marL="0" indent="0">
              <a:buNone/>
            </a:pPr>
            <a:r>
              <a:rPr lang="en-US" i="1" dirty="0"/>
              <a:t>microbe/bacterium</a:t>
            </a:r>
          </a:p>
          <a:p>
            <a:pPr marL="0" indent="0">
              <a:buNone/>
            </a:pPr>
            <a:r>
              <a:rPr lang="en-US" i="1" dirty="0"/>
              <a:t>insect/pest</a:t>
            </a:r>
          </a:p>
          <a:p>
            <a:pPr marL="0" indent="0">
              <a:buNone/>
            </a:pPr>
            <a:r>
              <a:rPr lang="en-US" i="1" dirty="0"/>
              <a:t> microphone/wire</a:t>
            </a:r>
            <a:endParaRPr lang="en-US" dirty="0"/>
          </a:p>
          <a:p>
            <a:pPr marL="0" indent="0">
              <a:buNone/>
            </a:pPr>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pPr marL="0" indent="0">
              <a:buNone/>
            </a:pPr>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2745625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Many possible models"/>
          <p:cNvSpPr txBox="1">
            <a:spLocks noGrp="1"/>
          </p:cNvSpPr>
          <p:nvPr>
            <p:ph type="title"/>
          </p:nvPr>
        </p:nvSpPr>
        <p:spPr>
          <a:prstGeom prst="rect">
            <a:avLst/>
          </a:prstGeom>
        </p:spPr>
        <p:txBody>
          <a:bodyPr/>
          <a:lstStyle/>
          <a:p>
            <a:r>
              <a:t>Many possible models</a:t>
            </a:r>
          </a:p>
        </p:txBody>
      </p:sp>
      <p:graphicFrame>
        <p:nvGraphicFramePr>
          <p:cNvPr id="554" name="Table"/>
          <p:cNvGraphicFramePr/>
          <p:nvPr/>
        </p:nvGraphicFramePr>
        <p:xfrm>
          <a:off x="455778" y="1416838"/>
          <a:ext cx="2595452" cy="2431156"/>
        </p:xfrm>
        <a:graphic>
          <a:graphicData uri="http://schemas.openxmlformats.org/drawingml/2006/table">
            <a:tbl>
              <a:tblPr firstRow="1"/>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a:solidFill>
                            <a:srgbClr val="FFFFFF"/>
                          </a:solidFill>
                          <a:sym typeface="Helvetica Neue Medium"/>
                        </a:rPr>
                        <a:t>Matrix type</a:t>
                      </a: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a:latin typeface="+mn-lt"/>
                          <a:ea typeface="+mn-ea"/>
                          <a:cs typeface="+mn-cs"/>
                          <a:sym typeface="Helvetica Neue Medium"/>
                        </a:rPr>
                        <a:t>Term-document</a:t>
                      </a:r>
                    </a:p>
                  </a:txBody>
                  <a:tcPr marL="35719" marR="35719" marT="35719" marB="35719" anchor="ctr" horzOverflow="overflow">
                    <a:lnL w="12700">
                      <a:solidFill>
                        <a:srgbClr val="5D5D5D"/>
                      </a:solidFill>
                      <a:miter lim="400000"/>
                    </a:lnL>
                    <a:lnR w="12700">
                      <a:solidFill>
                        <a:srgbClr val="5D5D5D"/>
                      </a:solidFill>
                      <a:miter lim="400000"/>
                    </a:lnR>
                  </a:tcPr>
                </a:tc>
                <a:extLst>
                  <a:ext uri="{0D108BD9-81ED-4DB2-BD59-A6C34878D82A}">
                    <a16:rowId xmlns:a16="http://schemas.microsoft.com/office/drawing/2014/main" val="10001"/>
                  </a:ext>
                </a:extLst>
              </a:tr>
              <a:tr h="607789">
                <a:tc>
                  <a:txBody>
                    <a:bodyPr/>
                    <a:lstStyle/>
                    <a:p>
                      <a:pPr defTabSz="914400">
                        <a:defRPr sz="1800"/>
                      </a:pPr>
                      <a:r>
                        <a:rPr sz="2500">
                          <a:latin typeface="+mn-lt"/>
                          <a:ea typeface="+mn-ea"/>
                          <a:cs typeface="+mn-cs"/>
                          <a:sym typeface="Helvetica Neue Medium"/>
                        </a:rPr>
                        <a:t>Term-context</a:t>
                      </a:r>
                    </a:p>
                  </a:txBody>
                  <a:tcPr marL="35719" marR="35719" marT="35719" marB="35719" anchor="ctr" horzOverflow="overflow">
                    <a:lnL w="12700">
                      <a:solidFill>
                        <a:srgbClr val="5D5D5D"/>
                      </a:solidFill>
                      <a:miter lim="400000"/>
                    </a:lnL>
                    <a:lnR w="12700">
                      <a:solidFill>
                        <a:srgbClr val="5D5D5D"/>
                      </a:solidFill>
                      <a:miter lim="400000"/>
                    </a:lnR>
                  </a:tcPr>
                </a:tc>
                <a:extLst>
                  <a:ext uri="{0D108BD9-81ED-4DB2-BD59-A6C34878D82A}">
                    <a16:rowId xmlns:a16="http://schemas.microsoft.com/office/drawing/2014/main" val="10002"/>
                  </a:ext>
                </a:extLst>
              </a:tr>
              <a:tr h="607789">
                <a:tc>
                  <a:txBody>
                    <a:bodyPr/>
                    <a:lstStyle/>
                    <a:p>
                      <a:pPr defTabSz="914400">
                        <a:defRPr sz="1800"/>
                      </a:pPr>
                      <a:r>
                        <a:rPr sz="2500">
                          <a:latin typeface="+mn-lt"/>
                          <a:ea typeface="+mn-ea"/>
                          <a:cs typeface="+mn-cs"/>
                          <a:sym typeface="Helvetica Neue Medium"/>
                        </a:rPr>
                        <a:t>Pattern-pair</a:t>
                      </a:r>
                    </a:p>
                  </a:txBody>
                  <a:tcPr marL="35719" marR="35719" marT="35719" marB="35719" anchor="ctr" horzOverflow="overflow">
                    <a:lnL w="12700">
                      <a:solidFill>
                        <a:srgbClr val="5D5D5D"/>
                      </a:solidFill>
                      <a:miter lim="400000"/>
                    </a:lnL>
                    <a:lnR w="12700">
                      <a:solidFill>
                        <a:srgbClr val="5D5D5D"/>
                      </a:solidFill>
                      <a:miter lim="400000"/>
                    </a:lnR>
                    <a:lnB w="12700">
                      <a:solidFill>
                        <a:srgbClr val="606060"/>
                      </a:solidFill>
                      <a:miter lim="400000"/>
                    </a:lnB>
                  </a:tcPr>
                </a:tc>
                <a:extLst>
                  <a:ext uri="{0D108BD9-81ED-4DB2-BD59-A6C34878D82A}">
                    <a16:rowId xmlns:a16="http://schemas.microsoft.com/office/drawing/2014/main" val="10003"/>
                  </a:ext>
                </a:extLst>
              </a:tr>
            </a:tbl>
          </a:graphicData>
        </a:graphic>
      </p:graphicFrame>
      <p:graphicFrame>
        <p:nvGraphicFramePr>
          <p:cNvPr id="555" name="Table"/>
          <p:cNvGraphicFramePr/>
          <p:nvPr/>
        </p:nvGraphicFramePr>
        <p:xfrm>
          <a:off x="3341434" y="1402572"/>
          <a:ext cx="2510001" cy="2987630"/>
        </p:xfrm>
        <a:graphic>
          <a:graphicData uri="http://schemas.openxmlformats.org/drawingml/2006/table">
            <a:tbl>
              <a:tblPr firstRow="1" bandRow="1"/>
              <a:tblGrid>
                <a:gridCol w="251000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a:solidFill>
                            <a:srgbClr val="FFFFFF"/>
                          </a:solidFill>
                          <a:sym typeface="Helvetica Neue Medium"/>
                        </a:rPr>
                        <a:t>Reweighting</a:t>
                      </a:r>
                    </a:p>
                  </a:txBody>
                  <a:tcPr marL="35719" marR="35719" marT="35719" marB="35719"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0"/>
                  </a:ext>
                </a:extLst>
              </a:tr>
              <a:tr h="597526">
                <a:tc>
                  <a:txBody>
                    <a:bodyPr/>
                    <a:lstStyle/>
                    <a:p>
                      <a:pPr defTabSz="914400">
                        <a:defRPr sz="1800"/>
                      </a:pPr>
                      <a:r>
                        <a:rPr sz="2500">
                          <a:latin typeface="+mn-lt"/>
                          <a:ea typeface="+mn-ea"/>
                          <a:cs typeface="+mn-cs"/>
                          <a:sym typeface="Helvetica Neue Medium"/>
                        </a:rPr>
                        <a:t>length norm.</a:t>
                      </a:r>
                    </a:p>
                  </a:txBody>
                  <a:tcPr marL="35719" marR="35719" marT="35719" marB="35719"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1"/>
                  </a:ext>
                </a:extLst>
              </a:tr>
              <a:tr h="597526">
                <a:tc>
                  <a:txBody>
                    <a:bodyPr/>
                    <a:lstStyle/>
                    <a:p>
                      <a:pPr defTabSz="914400">
                        <a:defRPr sz="1800"/>
                      </a:pPr>
                      <a:r>
                        <a:rPr sz="2500">
                          <a:latin typeface="+mn-lt"/>
                          <a:ea typeface="+mn-ea"/>
                          <a:cs typeface="+mn-cs"/>
                          <a:sym typeface="Helvetica Neue Medium"/>
                        </a:rPr>
                        <a:t>TF-IDF</a:t>
                      </a:r>
                    </a:p>
                  </a:txBody>
                  <a:tcPr marL="35719" marR="35719" marT="35719" marB="35719"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2"/>
                  </a:ext>
                </a:extLst>
              </a:tr>
              <a:tr h="597526">
                <a:tc>
                  <a:txBody>
                    <a:bodyPr/>
                    <a:lstStyle/>
                    <a:p>
                      <a:pPr defTabSz="914400">
                        <a:defRPr sz="1800"/>
                      </a:pPr>
                      <a:r>
                        <a:rPr sz="2500">
                          <a:latin typeface="+mn-lt"/>
                          <a:ea typeface="+mn-ea"/>
                          <a:cs typeface="+mn-cs"/>
                          <a:sym typeface="Helvetica Neue Medium"/>
                        </a:rPr>
                        <a:t>PPMI</a:t>
                      </a:r>
                    </a:p>
                  </a:txBody>
                  <a:tcPr marL="35719" marR="35719" marT="35719" marB="35719"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3"/>
                  </a:ext>
                </a:extLst>
              </a:tr>
              <a:tr h="597526">
                <a:tc>
                  <a:txBody>
                    <a:bodyPr/>
                    <a:lstStyle/>
                    <a:p>
                      <a:pPr defTabSz="914400">
                        <a:defRPr sz="1800"/>
                      </a:pPr>
                      <a:r>
                        <a:rPr sz="2500">
                          <a:latin typeface="+mn-lt"/>
                          <a:ea typeface="+mn-ea"/>
                          <a:cs typeface="+mn-cs"/>
                          <a:sym typeface="Helvetica Neue Medium"/>
                        </a:rPr>
                        <a:t>probabilities</a:t>
                      </a:r>
                    </a:p>
                  </a:txBody>
                  <a:tcPr marL="35719" marR="35719" marT="35719" marB="35719" anchor="ctr" horzOverflow="overflow">
                    <a:lnL w="12700">
                      <a:solidFill>
                        <a:srgbClr val="606060"/>
                      </a:solidFill>
                      <a:miter lim="400000"/>
                    </a:lnL>
                    <a:lnR w="12700">
                      <a:solidFill>
                        <a:srgbClr val="606060"/>
                      </a:solidFill>
                      <a:miter lim="400000"/>
                    </a:lnR>
                    <a:lnB w="12700">
                      <a:solidFill>
                        <a:srgbClr val="606060"/>
                      </a:solidFill>
                      <a:miter lim="400000"/>
                    </a:lnB>
                  </a:tcPr>
                </a:tc>
                <a:extLst>
                  <a:ext uri="{0D108BD9-81ED-4DB2-BD59-A6C34878D82A}">
                    <a16:rowId xmlns:a16="http://schemas.microsoft.com/office/drawing/2014/main" val="10004"/>
                  </a:ext>
                </a:extLst>
              </a:tr>
            </a:tbl>
          </a:graphicData>
        </a:graphic>
      </p:graphicFrame>
      <p:graphicFrame>
        <p:nvGraphicFramePr>
          <p:cNvPr id="556" name="Table"/>
          <p:cNvGraphicFramePr/>
          <p:nvPr/>
        </p:nvGraphicFramePr>
        <p:xfrm>
          <a:off x="6384028" y="1402572"/>
          <a:ext cx="2518931" cy="4198887"/>
        </p:xfrm>
        <a:graphic>
          <a:graphicData uri="http://schemas.openxmlformats.org/drawingml/2006/table">
            <a:tbl>
              <a:tblPr firstRow="1"/>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a:solidFill>
                            <a:srgbClr val="FFFFFF"/>
                          </a:solidFill>
                          <a:sym typeface="Helvetica Neue"/>
                        </a:rPr>
                        <a:t>Comparisons</a:t>
                      </a: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a:latin typeface="+mn-lt"/>
                          <a:ea typeface="+mn-ea"/>
                          <a:cs typeface="+mn-cs"/>
                          <a:sym typeface="Helvetica Neue Medium"/>
                        </a:rPr>
                        <a:t>cosine</a:t>
                      </a: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latin typeface="+mn-lt"/>
                          <a:ea typeface="+mn-ea"/>
                          <a:cs typeface="+mn-cs"/>
                          <a:sym typeface="Helvetica Neue Medium"/>
                        </a:rPr>
                        <a:t>Manhattan</a:t>
                      </a: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latin typeface="+mn-lt"/>
                          <a:ea typeface="+mn-ea"/>
                          <a:cs typeface="+mn-cs"/>
                          <a:sym typeface="Helvetica Neue Medium"/>
                        </a:rPr>
                        <a:t>Jaccard</a:t>
                      </a: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latin typeface="+mn-lt"/>
                          <a:ea typeface="+mn-ea"/>
                          <a:cs typeface="+mn-cs"/>
                          <a:sym typeface="Helvetica Neue Medium"/>
                        </a:rPr>
                        <a:t>KL divergence</a:t>
                      </a: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latin typeface="+mn-lt"/>
                          <a:ea typeface="+mn-ea"/>
                          <a:cs typeface="+mn-cs"/>
                          <a:sym typeface="Helvetica Neue Medium"/>
                        </a:rPr>
                        <a:t>JS distance</a:t>
                      </a: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a:latin typeface="+mn-lt"/>
                          <a:ea typeface="+mn-ea"/>
                          <a:cs typeface="+mn-cs"/>
                          <a:sym typeface="Helvetica Neue Medium"/>
                        </a:rPr>
                        <a:t>DICE</a:t>
                      </a: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57" name="Table"/>
          <p:cNvGraphicFramePr/>
          <p:nvPr/>
        </p:nvGraphicFramePr>
        <p:xfrm>
          <a:off x="455778" y="3981941"/>
          <a:ext cx="2604382" cy="2856198"/>
        </p:xfrm>
        <a:graphic>
          <a:graphicData uri="http://schemas.openxmlformats.org/drawingml/2006/table">
            <a:tbl>
              <a:tblPr firstRow="1"/>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a:solidFill>
                            <a:srgbClr val="FFFFFF"/>
                          </a:solidFill>
                          <a:sym typeface="Helvetica Neue"/>
                        </a:rPr>
                        <a:t>Dim. Reduction</a:t>
                      </a: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latin typeface="+mn-lt"/>
                          <a:ea typeface="+mn-ea"/>
                          <a:cs typeface="+mn-cs"/>
                          <a:sym typeface="Helvetica Neue Medium"/>
                        </a:rPr>
                        <a:t>word2vec</a:t>
                      </a: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a:latin typeface="+mn-lt"/>
                          <a:ea typeface="+mn-ea"/>
                          <a:cs typeface="+mn-cs"/>
                          <a:sym typeface="Helvetica Neue Medium"/>
                        </a:rPr>
                        <a:t>GloVe</a:t>
                      </a: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latin typeface="+mn-lt"/>
                          <a:ea typeface="+mn-ea"/>
                          <a:cs typeface="+mn-cs"/>
                          <a:sym typeface="Helvetica Neue Medium"/>
                        </a:rPr>
                        <a:t>PCA</a:t>
                      </a: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latin typeface="+mn-lt"/>
                          <a:ea typeface="+mn-ea"/>
                          <a:cs typeface="+mn-cs"/>
                          <a:sym typeface="Helvetica Neue Medium"/>
                        </a:rPr>
                        <a:t>LDA</a:t>
                      </a: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a:latin typeface="+mn-lt"/>
                          <a:ea typeface="+mn-ea"/>
                          <a:cs typeface="+mn-cs"/>
                          <a:sym typeface="Helvetica Neue Medium"/>
                        </a:rPr>
                        <a:t>LSA</a:t>
                      </a:r>
                    </a:p>
                  </a:txBody>
                  <a:tcPr marL="35719" marR="35719" marT="35719" marB="35719" anchor="ctr"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0351717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Many possible models"/>
          <p:cNvSpPr txBox="1">
            <a:spLocks noGrp="1"/>
          </p:cNvSpPr>
          <p:nvPr>
            <p:ph type="title"/>
          </p:nvPr>
        </p:nvSpPr>
        <p:spPr>
          <a:prstGeom prst="rect">
            <a:avLst/>
          </a:prstGeom>
        </p:spPr>
        <p:txBody>
          <a:bodyPr/>
          <a:lstStyle/>
          <a:p>
            <a:r>
              <a:t>Many possible models</a:t>
            </a:r>
          </a:p>
        </p:txBody>
      </p:sp>
      <p:graphicFrame>
        <p:nvGraphicFramePr>
          <p:cNvPr id="560" name="Table"/>
          <p:cNvGraphicFramePr/>
          <p:nvPr/>
        </p:nvGraphicFramePr>
        <p:xfrm>
          <a:off x="455778" y="1416838"/>
          <a:ext cx="2595452" cy="2431156"/>
        </p:xfrm>
        <a:graphic>
          <a:graphicData uri="http://schemas.openxmlformats.org/drawingml/2006/table">
            <a:tbl>
              <a:tblPr firstRow="1"/>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a:solidFill>
                            <a:srgbClr val="FFFFFF"/>
                          </a:solidFill>
                          <a:sym typeface="Helvetica Neue Medium"/>
                        </a:rPr>
                        <a:t>Matrix type</a:t>
                      </a: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a:latin typeface="+mn-lt"/>
                          <a:ea typeface="+mn-ea"/>
                          <a:cs typeface="+mn-cs"/>
                          <a:sym typeface="Helvetica Neue Medium"/>
                        </a:rPr>
                        <a:t>Term-document</a:t>
                      </a:r>
                    </a:p>
                  </a:txBody>
                  <a:tcPr marL="35719" marR="35719" marT="35719" marB="35719" anchor="ctr" horzOverflow="overflow">
                    <a:lnL w="12700">
                      <a:solidFill>
                        <a:srgbClr val="5D5D5D"/>
                      </a:solidFill>
                      <a:miter lim="400000"/>
                    </a:lnL>
                    <a:lnR w="12700">
                      <a:solidFill>
                        <a:srgbClr val="5D5D5D"/>
                      </a:solidFill>
                      <a:miter lim="400000"/>
                    </a:lnR>
                  </a:tcPr>
                </a:tc>
                <a:extLst>
                  <a:ext uri="{0D108BD9-81ED-4DB2-BD59-A6C34878D82A}">
                    <a16:rowId xmlns:a16="http://schemas.microsoft.com/office/drawing/2014/main" val="10001"/>
                  </a:ext>
                </a:extLst>
              </a:tr>
              <a:tr h="607789">
                <a:tc>
                  <a:txBody>
                    <a:bodyPr/>
                    <a:lstStyle/>
                    <a:p>
                      <a:pPr defTabSz="914400">
                        <a:defRPr sz="1800"/>
                      </a:pPr>
                      <a:r>
                        <a:rPr sz="2500">
                          <a:latin typeface="+mn-lt"/>
                          <a:ea typeface="+mn-ea"/>
                          <a:cs typeface="+mn-cs"/>
                          <a:sym typeface="Helvetica Neue Medium"/>
                        </a:rPr>
                        <a:t>Term-context</a:t>
                      </a:r>
                    </a:p>
                  </a:txBody>
                  <a:tcPr marL="35719" marR="35719" marT="35719" marB="35719" anchor="ctr" horzOverflow="overflow">
                    <a:lnL w="12700">
                      <a:solidFill>
                        <a:srgbClr val="5D5D5D"/>
                      </a:solidFill>
                      <a:miter lim="400000"/>
                    </a:lnL>
                    <a:lnR w="12700">
                      <a:solidFill>
                        <a:srgbClr val="5D5D5D"/>
                      </a:solidFill>
                      <a:miter lim="400000"/>
                    </a:lnR>
                  </a:tcPr>
                </a:tc>
                <a:extLst>
                  <a:ext uri="{0D108BD9-81ED-4DB2-BD59-A6C34878D82A}">
                    <a16:rowId xmlns:a16="http://schemas.microsoft.com/office/drawing/2014/main" val="10002"/>
                  </a:ext>
                </a:extLst>
              </a:tr>
              <a:tr h="607789">
                <a:tc>
                  <a:txBody>
                    <a:bodyPr/>
                    <a:lstStyle/>
                    <a:p>
                      <a:pPr defTabSz="914400">
                        <a:defRPr sz="1800"/>
                      </a:pPr>
                      <a:r>
                        <a:rPr sz="2500">
                          <a:latin typeface="+mn-lt"/>
                          <a:ea typeface="+mn-ea"/>
                          <a:cs typeface="+mn-cs"/>
                          <a:sym typeface="Helvetica Neue Medium"/>
                        </a:rPr>
                        <a:t>Pattern-pair</a:t>
                      </a:r>
                    </a:p>
                  </a:txBody>
                  <a:tcPr marL="35719" marR="35719" marT="35719" marB="35719" anchor="ctr" horzOverflow="overflow">
                    <a:lnL w="12700">
                      <a:solidFill>
                        <a:srgbClr val="5D5D5D"/>
                      </a:solidFill>
                      <a:miter lim="400000"/>
                    </a:lnL>
                    <a:lnR w="12700">
                      <a:solidFill>
                        <a:srgbClr val="5D5D5D"/>
                      </a:solidFill>
                      <a:miter lim="400000"/>
                    </a:lnR>
                    <a:lnB w="12700">
                      <a:solidFill>
                        <a:srgbClr val="606060"/>
                      </a:solidFill>
                      <a:miter lim="400000"/>
                    </a:lnB>
                  </a:tcPr>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3341434" y="1402572"/>
          <a:ext cx="2510001" cy="2987630"/>
        </p:xfrm>
        <a:graphic>
          <a:graphicData uri="http://schemas.openxmlformats.org/drawingml/2006/table">
            <a:tbl>
              <a:tblPr firstRow="1" bandRow="1"/>
              <a:tblGrid>
                <a:gridCol w="251000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a:solidFill>
                            <a:srgbClr val="FFFFFF"/>
                          </a:solidFill>
                          <a:sym typeface="Helvetica Neue Medium"/>
                        </a:rPr>
                        <a:t>Reweighting</a:t>
                      </a:r>
                    </a:p>
                  </a:txBody>
                  <a:tcPr marL="35719" marR="35719" marT="35719" marB="35719"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0"/>
                  </a:ext>
                </a:extLst>
              </a:tr>
              <a:tr h="597526">
                <a:tc>
                  <a:txBody>
                    <a:bodyPr/>
                    <a:lstStyle/>
                    <a:p>
                      <a:pPr defTabSz="914400">
                        <a:defRPr sz="1800"/>
                      </a:pPr>
                      <a:r>
                        <a:rPr sz="2500">
                          <a:latin typeface="+mn-lt"/>
                          <a:ea typeface="+mn-ea"/>
                          <a:cs typeface="+mn-cs"/>
                          <a:sym typeface="Helvetica Neue Medium"/>
                        </a:rPr>
                        <a:t>length norm.</a:t>
                      </a:r>
                    </a:p>
                  </a:txBody>
                  <a:tcPr marL="35719" marR="35719" marT="35719" marB="35719"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1"/>
                  </a:ext>
                </a:extLst>
              </a:tr>
              <a:tr h="597526">
                <a:tc>
                  <a:txBody>
                    <a:bodyPr/>
                    <a:lstStyle/>
                    <a:p>
                      <a:pPr defTabSz="914400">
                        <a:defRPr sz="1800"/>
                      </a:pPr>
                      <a:r>
                        <a:rPr sz="2500">
                          <a:latin typeface="+mn-lt"/>
                          <a:ea typeface="+mn-ea"/>
                          <a:cs typeface="+mn-cs"/>
                          <a:sym typeface="Helvetica Neue Medium"/>
                        </a:rPr>
                        <a:t>TF-IDF</a:t>
                      </a:r>
                    </a:p>
                  </a:txBody>
                  <a:tcPr marL="35719" marR="35719" marT="35719" marB="35719"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2"/>
                  </a:ext>
                </a:extLst>
              </a:tr>
              <a:tr h="597526">
                <a:tc>
                  <a:txBody>
                    <a:bodyPr/>
                    <a:lstStyle/>
                    <a:p>
                      <a:pPr defTabSz="914400">
                        <a:defRPr sz="1800"/>
                      </a:pPr>
                      <a:r>
                        <a:rPr sz="2500">
                          <a:latin typeface="+mn-lt"/>
                          <a:ea typeface="+mn-ea"/>
                          <a:cs typeface="+mn-cs"/>
                          <a:sym typeface="Helvetica Neue Medium"/>
                        </a:rPr>
                        <a:t>PPMI</a:t>
                      </a:r>
                    </a:p>
                  </a:txBody>
                  <a:tcPr marL="35719" marR="35719" marT="35719" marB="35719" anchor="ctr" horzOverflow="overflow">
                    <a:lnL w="12700">
                      <a:solidFill>
                        <a:srgbClr val="606060"/>
                      </a:solidFill>
                      <a:miter lim="400000"/>
                    </a:lnL>
                    <a:lnR w="12700">
                      <a:solidFill>
                        <a:srgbClr val="606060"/>
                      </a:solidFill>
                      <a:miter lim="400000"/>
                    </a:lnR>
                  </a:tcPr>
                </a:tc>
                <a:extLst>
                  <a:ext uri="{0D108BD9-81ED-4DB2-BD59-A6C34878D82A}">
                    <a16:rowId xmlns:a16="http://schemas.microsoft.com/office/drawing/2014/main" val="10003"/>
                  </a:ext>
                </a:extLst>
              </a:tr>
              <a:tr h="597526">
                <a:tc>
                  <a:txBody>
                    <a:bodyPr/>
                    <a:lstStyle/>
                    <a:p>
                      <a:pPr defTabSz="914400">
                        <a:defRPr sz="1800"/>
                      </a:pPr>
                      <a:r>
                        <a:rPr sz="2500">
                          <a:latin typeface="+mn-lt"/>
                          <a:ea typeface="+mn-ea"/>
                          <a:cs typeface="+mn-cs"/>
                          <a:sym typeface="Helvetica Neue Medium"/>
                        </a:rPr>
                        <a:t>probabilities</a:t>
                      </a:r>
                    </a:p>
                  </a:txBody>
                  <a:tcPr marL="35719" marR="35719" marT="35719" marB="35719" anchor="ctr" horzOverflow="overflow">
                    <a:lnL w="12700">
                      <a:solidFill>
                        <a:srgbClr val="606060"/>
                      </a:solidFill>
                      <a:miter lim="400000"/>
                    </a:lnL>
                    <a:lnR w="12700">
                      <a:solidFill>
                        <a:srgbClr val="606060"/>
                      </a:solidFill>
                      <a:miter lim="400000"/>
                    </a:lnR>
                    <a:lnB w="12700">
                      <a:solidFill>
                        <a:srgbClr val="606060"/>
                      </a:solidFill>
                      <a:miter lim="400000"/>
                    </a:lnB>
                  </a:tcPr>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6384028" y="1402572"/>
          <a:ext cx="2518931" cy="4198887"/>
        </p:xfrm>
        <a:graphic>
          <a:graphicData uri="http://schemas.openxmlformats.org/drawingml/2006/table">
            <a:tbl>
              <a:tblPr firstRow="1"/>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a:solidFill>
                            <a:srgbClr val="FFFFFF"/>
                          </a:solidFill>
                          <a:sym typeface="Helvetica Neue"/>
                        </a:rPr>
                        <a:t>Comparisons</a:t>
                      </a: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a:latin typeface="+mn-lt"/>
                          <a:ea typeface="+mn-ea"/>
                          <a:cs typeface="+mn-cs"/>
                          <a:sym typeface="Helvetica Neue Medium"/>
                        </a:rPr>
                        <a:t>cosine</a:t>
                      </a: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latin typeface="+mn-lt"/>
                          <a:ea typeface="+mn-ea"/>
                          <a:cs typeface="+mn-cs"/>
                          <a:sym typeface="Helvetica Neue Medium"/>
                        </a:rPr>
                        <a:t>Manhattan</a:t>
                      </a: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latin typeface="+mn-lt"/>
                          <a:ea typeface="+mn-ea"/>
                          <a:cs typeface="+mn-cs"/>
                          <a:sym typeface="Helvetica Neue Medium"/>
                        </a:rPr>
                        <a:t>Jaccard</a:t>
                      </a: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latin typeface="+mn-lt"/>
                          <a:ea typeface="+mn-ea"/>
                          <a:cs typeface="+mn-cs"/>
                          <a:sym typeface="Helvetica Neue Medium"/>
                        </a:rPr>
                        <a:t>KL divergence</a:t>
                      </a: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latin typeface="+mn-lt"/>
                          <a:ea typeface="+mn-ea"/>
                          <a:cs typeface="+mn-cs"/>
                          <a:sym typeface="Helvetica Neue Medium"/>
                        </a:rPr>
                        <a:t>JS distance</a:t>
                      </a: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a:latin typeface="+mn-lt"/>
                          <a:ea typeface="+mn-ea"/>
                          <a:cs typeface="+mn-cs"/>
                          <a:sym typeface="Helvetica Neue Medium"/>
                        </a:rPr>
                        <a:t>DICE</a:t>
                      </a: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455778" y="3981941"/>
          <a:ext cx="2604382" cy="2856198"/>
        </p:xfrm>
        <a:graphic>
          <a:graphicData uri="http://schemas.openxmlformats.org/drawingml/2006/table">
            <a:tbl>
              <a:tblPr firstRow="1"/>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a:solidFill>
                            <a:srgbClr val="FFFFFF"/>
                          </a:solidFill>
                          <a:sym typeface="Helvetica Neue"/>
                        </a:rPr>
                        <a:t>Dim. Reduction</a:t>
                      </a: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latin typeface="+mn-lt"/>
                          <a:ea typeface="+mn-ea"/>
                          <a:cs typeface="+mn-cs"/>
                          <a:sym typeface="Helvetica Neue Medium"/>
                        </a:rPr>
                        <a:t>word2vec</a:t>
                      </a: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a:latin typeface="+mn-lt"/>
                          <a:ea typeface="+mn-ea"/>
                          <a:cs typeface="+mn-cs"/>
                          <a:sym typeface="Helvetica Neue Medium"/>
                        </a:rPr>
                        <a:t>GloVe</a:t>
                      </a: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latin typeface="+mn-lt"/>
                          <a:ea typeface="+mn-ea"/>
                          <a:cs typeface="+mn-cs"/>
                          <a:sym typeface="Helvetica Neue Medium"/>
                        </a:rPr>
                        <a:t>PCA</a:t>
                      </a: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latin typeface="+mn-lt"/>
                          <a:ea typeface="+mn-ea"/>
                          <a:cs typeface="+mn-cs"/>
                          <a:sym typeface="Helvetica Neue Medium"/>
                        </a:rPr>
                        <a:t>LDA</a:t>
                      </a: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a:latin typeface="+mn-lt"/>
                          <a:ea typeface="+mn-ea"/>
                          <a:cs typeface="+mn-cs"/>
                          <a:sym typeface="Helvetica Neue Medium"/>
                        </a:rPr>
                        <a:t>LSA</a:t>
                      </a: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3177582" y="4661199"/>
            <a:ext cx="308902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3177582" y="5869053"/>
            <a:ext cx="590795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79622573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How do we pick the right combination?"/>
          <p:cNvSpPr txBox="1">
            <a:spLocks noGrp="1"/>
          </p:cNvSpPr>
          <p:nvPr>
            <p:ph type="title"/>
          </p:nvPr>
        </p:nvSpPr>
        <p:spPr>
          <a:prstGeom prst="rect">
            <a:avLst/>
          </a:prstGeom>
        </p:spPr>
        <p:txBody>
          <a:bodyPr>
            <a:normAutofit fontScale="90000"/>
          </a:bodyPr>
          <a:lstStyle>
            <a:lvl1pPr defTabSz="490727">
              <a:defRPr sz="6719"/>
            </a:lvl1pPr>
          </a:lstStyle>
          <a:p>
            <a:r>
              <a:t>How do we pick the right combination?</a:t>
            </a:r>
          </a:p>
        </p:txBody>
      </p:sp>
    </p:spTree>
    <p:extLst>
      <p:ext uri="{BB962C8B-B14F-4D97-AF65-F5344CB8AC3E}">
        <p14:creationId xmlns:p14="http://schemas.microsoft.com/office/powerpoint/2010/main" val="3118978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Evaluating word vectors"/>
          <p:cNvSpPr txBox="1">
            <a:spLocks noGrp="1"/>
          </p:cNvSpPr>
          <p:nvPr>
            <p:ph type="title"/>
          </p:nvPr>
        </p:nvSpPr>
        <p:spPr>
          <a:prstGeom prst="rect">
            <a:avLst/>
          </a:prstGeom>
        </p:spPr>
        <p:txBody>
          <a:bodyPr/>
          <a:lstStyle/>
          <a:p>
            <a:r>
              <a:t>Evaluating word vectors</a:t>
            </a:r>
          </a:p>
        </p:txBody>
      </p:sp>
      <p:sp>
        <p:nvSpPr>
          <p:cNvPr id="574" name="2 kinds of evaluation:…"/>
          <p:cNvSpPr txBox="1">
            <a:spLocks noGrp="1"/>
          </p:cNvSpPr>
          <p:nvPr>
            <p:ph type="body" idx="1"/>
          </p:nvPr>
        </p:nvSpPr>
        <p:spPr>
          <a:prstGeom prst="rect">
            <a:avLst/>
          </a:prstGeom>
        </p:spPr>
        <p:txBody>
          <a:bodyPr/>
          <a:lstStyle/>
          <a:p>
            <a:pPr marL="0" indent="0">
              <a:buSzTx/>
              <a:buNone/>
            </a:pPr>
            <a:r>
              <a:t>2 kinds of evaluation: </a:t>
            </a:r>
          </a:p>
          <a:p>
            <a:pPr marL="0" indent="0">
              <a:buSzTx/>
              <a:buNone/>
            </a:pPr>
            <a:r>
              <a:t>1) Extrinsic evaluation = task based</a:t>
            </a:r>
          </a:p>
          <a:p>
            <a:pPr marL="0" indent="0">
              <a:buSzTx/>
              <a:buNone/>
            </a:pPr>
            <a:r>
              <a:t>2) Intrinsic </a:t>
            </a:r>
          </a:p>
        </p:txBody>
      </p:sp>
    </p:spTree>
    <p:extLst>
      <p:ext uri="{BB962C8B-B14F-4D97-AF65-F5344CB8AC3E}">
        <p14:creationId xmlns:p14="http://schemas.microsoft.com/office/powerpoint/2010/main" val="89692617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sycholinguistics Data"/>
          <p:cNvSpPr txBox="1">
            <a:spLocks noGrp="1"/>
          </p:cNvSpPr>
          <p:nvPr>
            <p:ph type="title"/>
          </p:nvPr>
        </p:nvSpPr>
        <p:spPr>
          <a:prstGeom prst="rect">
            <a:avLst/>
          </a:prstGeom>
        </p:spPr>
        <p:txBody>
          <a:bodyPr/>
          <a:lstStyle/>
          <a:p>
            <a:r>
              <a:t>Psycholinguistics Data</a:t>
            </a:r>
          </a:p>
        </p:txBody>
      </p:sp>
      <p:graphicFrame>
        <p:nvGraphicFramePr>
          <p:cNvPr id="579" name="Table"/>
          <p:cNvGraphicFramePr/>
          <p:nvPr/>
        </p:nvGraphicFramePr>
        <p:xfrm>
          <a:off x="392674" y="2149800"/>
          <a:ext cx="8358650" cy="4305959"/>
        </p:xfrm>
        <a:graphic>
          <a:graphicData uri="http://schemas.openxmlformats.org/drawingml/2006/table">
            <a:tbl>
              <a:tblPr firstRow="1"/>
              <a:tblGrid>
                <a:gridCol w="1945640">
                  <a:extLst>
                    <a:ext uri="{9D8B030D-6E8A-4147-A177-3AD203B41FA5}">
                      <a16:colId xmlns:a16="http://schemas.microsoft.com/office/drawing/2014/main" val="20000"/>
                    </a:ext>
                  </a:extLst>
                </a:gridCol>
                <a:gridCol w="2039936">
                  <a:extLst>
                    <a:ext uri="{9D8B030D-6E8A-4147-A177-3AD203B41FA5}">
                      <a16:colId xmlns:a16="http://schemas.microsoft.com/office/drawing/2014/main" val="20001"/>
                    </a:ext>
                  </a:extLst>
                </a:gridCol>
                <a:gridCol w="1992788">
                  <a:extLst>
                    <a:ext uri="{9D8B030D-6E8A-4147-A177-3AD203B41FA5}">
                      <a16:colId xmlns:a16="http://schemas.microsoft.com/office/drawing/2014/main" val="20002"/>
                    </a:ext>
                  </a:extLst>
                </a:gridCol>
                <a:gridCol w="2380286">
                  <a:extLst>
                    <a:ext uri="{9D8B030D-6E8A-4147-A177-3AD203B41FA5}">
                      <a16:colId xmlns:a16="http://schemas.microsoft.com/office/drawing/2014/main" val="20003"/>
                    </a:ext>
                  </a:extLst>
                </a:gridCol>
              </a:tblGrid>
              <a:tr h="615137">
                <a:tc>
                  <a:txBody>
                    <a:bodyPr/>
                    <a:lstStyle/>
                    <a:p>
                      <a:pPr defTabSz="914400">
                        <a:tabLst>
                          <a:tab pos="1181100" algn="l"/>
                        </a:tabLst>
                        <a:defRPr sz="1800">
                          <a:solidFill>
                            <a:srgbClr val="000000"/>
                          </a:solidFill>
                        </a:defRPr>
                      </a:pPr>
                      <a:r>
                        <a:rPr sz="2500">
                          <a:solidFill>
                            <a:srgbClr val="FFFFFF"/>
                          </a:solidFill>
                          <a:sym typeface="Helvetica Neue Medium"/>
                        </a:rPr>
                        <a:t>Cos sim</a:t>
                      </a:r>
                    </a:p>
                  </a:txBody>
                  <a:tcPr marL="35719" marR="35719" marT="35719" marB="35719" anchor="ctr" horzOverflow="overflow"/>
                </a:tc>
                <a:tc>
                  <a:txBody>
                    <a:bodyPr/>
                    <a:lstStyle/>
                    <a:p>
                      <a:pPr defTabSz="914400">
                        <a:tabLst>
                          <a:tab pos="1181100" algn="l"/>
                        </a:tabLst>
                        <a:defRPr sz="1800">
                          <a:solidFill>
                            <a:srgbClr val="000000"/>
                          </a:solidFill>
                        </a:defRPr>
                      </a:pPr>
                      <a:r>
                        <a:rPr sz="2500">
                          <a:solidFill>
                            <a:srgbClr val="FFFFFF"/>
                          </a:solidFill>
                          <a:sym typeface="Helvetica Neue Medium"/>
                        </a:rPr>
                        <a:t>U</a:t>
                      </a:r>
                    </a:p>
                  </a:txBody>
                  <a:tcPr marL="35719" marR="35719" marT="35719" marB="35719" anchor="ctr" horzOverflow="overflow"/>
                </a:tc>
                <a:tc>
                  <a:txBody>
                    <a:bodyPr/>
                    <a:lstStyle/>
                    <a:p>
                      <a:pPr defTabSz="914400">
                        <a:tabLst>
                          <a:tab pos="1181100" algn="l"/>
                        </a:tabLst>
                        <a:defRPr sz="1800">
                          <a:solidFill>
                            <a:srgbClr val="000000"/>
                          </a:solidFill>
                        </a:defRPr>
                      </a:pPr>
                      <a:r>
                        <a:rPr sz="2500">
                          <a:solidFill>
                            <a:srgbClr val="FFFFFF"/>
                          </a:solidFill>
                          <a:sym typeface="Helvetica Neue Medium"/>
                        </a:rPr>
                        <a:t>V</a:t>
                      </a:r>
                    </a:p>
                  </a:txBody>
                  <a:tcPr marL="35719" marR="35719" marT="35719" marB="35719" anchor="ctr" horzOverflow="overflow"/>
                </a:tc>
                <a:tc>
                  <a:txBody>
                    <a:bodyPr/>
                    <a:lstStyle/>
                    <a:p>
                      <a:pPr defTabSz="914400">
                        <a:tabLst>
                          <a:tab pos="1181100" algn="l"/>
                        </a:tabLst>
                        <a:defRPr sz="1800">
                          <a:solidFill>
                            <a:srgbClr val="000000"/>
                          </a:solidFill>
                        </a:defRPr>
                      </a:pPr>
                      <a:r>
                        <a:rPr sz="2500">
                          <a:solidFill>
                            <a:srgbClr val="FFFFFF"/>
                          </a:solidFill>
                          <a:sym typeface="Helvetica Neue Medium"/>
                        </a:rPr>
                        <a:t>Judgements</a:t>
                      </a:r>
                    </a:p>
                  </a:txBody>
                  <a:tcPr marL="35719" marR="35719" marT="35719" marB="35719" anchor="ctr" horzOverflow="overflow"/>
                </a:tc>
                <a:extLst>
                  <a:ext uri="{0D108BD9-81ED-4DB2-BD59-A6C34878D82A}">
                    <a16:rowId xmlns:a16="http://schemas.microsoft.com/office/drawing/2014/main" val="10000"/>
                  </a:ext>
                </a:extLst>
              </a:tr>
              <a:tr h="615137">
                <a:tc>
                  <a:txBody>
                    <a:bodyPr/>
                    <a:lstStyle/>
                    <a:p>
                      <a:pPr defTabSz="914400">
                        <a:defRPr sz="1800"/>
                      </a:pPr>
                      <a:r>
                        <a:rPr sz="2500">
                          <a:latin typeface="+mn-lt"/>
                          <a:ea typeface="+mn-ea"/>
                          <a:cs typeface="+mn-cs"/>
                          <a:sym typeface="Helvetica Neue Medium"/>
                        </a:rPr>
                        <a:t>…</a:t>
                      </a:r>
                    </a:p>
                  </a:txBody>
                  <a:tcPr marL="35719" marR="35719" marT="35719" marB="35719" anchor="ctr" horzOverflow="overflow">
                    <a:lnL w="12700">
                      <a:solidFill>
                        <a:srgbClr val="5D5D5D"/>
                      </a:solidFill>
                      <a:miter lim="400000"/>
                    </a:lnL>
                  </a:tcPr>
                </a:tc>
                <a:tc>
                  <a:txBody>
                    <a:bodyPr/>
                    <a:lstStyle/>
                    <a:p>
                      <a:pPr defTabSz="914400">
                        <a:defRPr sz="1800"/>
                      </a:pPr>
                      <a:r>
                        <a:rPr sz="2500">
                          <a:latin typeface="+mn-lt"/>
                          <a:ea typeface="+mn-ea"/>
                          <a:cs typeface="+mn-cs"/>
                          <a:sym typeface="Helvetica Neue Medium"/>
                        </a:rPr>
                        <a:t>Love</a:t>
                      </a:r>
                    </a:p>
                  </a:txBody>
                  <a:tcPr marL="35719" marR="35719" marT="35719" marB="35719" anchor="ctr" horzOverflow="overflow"/>
                </a:tc>
                <a:tc>
                  <a:txBody>
                    <a:bodyPr/>
                    <a:lstStyle/>
                    <a:p>
                      <a:pPr defTabSz="914400">
                        <a:defRPr sz="1800"/>
                      </a:pPr>
                      <a:r>
                        <a:rPr sz="2500">
                          <a:latin typeface="+mn-lt"/>
                          <a:ea typeface="+mn-ea"/>
                          <a:cs typeface="+mn-cs"/>
                          <a:sym typeface="Helvetica Neue Medium"/>
                        </a:rPr>
                        <a:t>Sex</a:t>
                      </a:r>
                    </a:p>
                  </a:txBody>
                  <a:tcPr marL="35719" marR="35719" marT="35719" marB="35719" anchor="ctr" horzOverflow="overflow"/>
                </a:tc>
                <a:tc>
                  <a:txBody>
                    <a:bodyPr/>
                    <a:lstStyle/>
                    <a:p>
                      <a:pPr defTabSz="914400">
                        <a:defRPr sz="1800"/>
                      </a:pPr>
                      <a:r>
                        <a:rPr sz="2500">
                          <a:latin typeface="+mn-lt"/>
                          <a:ea typeface="+mn-ea"/>
                          <a:cs typeface="+mn-cs"/>
                          <a:sym typeface="Helvetica Neue Medium"/>
                        </a:rPr>
                        <a:t>6.8</a:t>
                      </a:r>
                    </a:p>
                  </a:txBody>
                  <a:tcPr marL="35719" marR="35719" marT="35719" marB="35719" anchor="ctr" horzOverflow="overflow">
                    <a:lnR w="12700">
                      <a:solidFill>
                        <a:srgbClr val="5D5D5D"/>
                      </a:solidFill>
                      <a:miter lim="400000"/>
                    </a:lnR>
                  </a:tcPr>
                </a:tc>
                <a:extLst>
                  <a:ext uri="{0D108BD9-81ED-4DB2-BD59-A6C34878D82A}">
                    <a16:rowId xmlns:a16="http://schemas.microsoft.com/office/drawing/2014/main" val="10001"/>
                  </a:ext>
                </a:extLst>
              </a:tr>
              <a:tr h="615137">
                <a:tc>
                  <a:txBody>
                    <a:bodyPr/>
                    <a:lstStyle/>
                    <a:p>
                      <a:pPr defTabSz="914400">
                        <a:defRPr sz="3600">
                          <a:latin typeface="+mn-lt"/>
                          <a:ea typeface="+mn-ea"/>
                          <a:cs typeface="+mn-cs"/>
                          <a:sym typeface="Helvetica Neue Medium"/>
                        </a:defRPr>
                      </a:pPr>
                      <a:endParaRPr sz="2500"/>
                    </a:p>
                  </a:txBody>
                  <a:tcPr marL="35719" marR="35719" marT="35719" marB="35719" anchor="ctr" horzOverflow="overflow">
                    <a:lnL w="12700">
                      <a:solidFill>
                        <a:srgbClr val="5D5D5D"/>
                      </a:solidFill>
                      <a:miter lim="400000"/>
                    </a:lnL>
                  </a:tcPr>
                </a:tc>
                <a:tc>
                  <a:txBody>
                    <a:bodyPr/>
                    <a:lstStyle/>
                    <a:p>
                      <a:pPr defTabSz="914400">
                        <a:defRPr sz="1800"/>
                      </a:pPr>
                      <a:r>
                        <a:rPr sz="2500">
                          <a:latin typeface="+mn-lt"/>
                          <a:ea typeface="+mn-ea"/>
                          <a:cs typeface="+mn-cs"/>
                          <a:sym typeface="Helvetica Neue Medium"/>
                        </a:rPr>
                        <a:t>Tiger</a:t>
                      </a:r>
                    </a:p>
                  </a:txBody>
                  <a:tcPr marL="35719" marR="35719" marT="35719" marB="35719" anchor="ctr" horzOverflow="overflow"/>
                </a:tc>
                <a:tc>
                  <a:txBody>
                    <a:bodyPr/>
                    <a:lstStyle/>
                    <a:p>
                      <a:pPr defTabSz="914400">
                        <a:defRPr sz="1800"/>
                      </a:pPr>
                      <a:r>
                        <a:rPr sz="2500">
                          <a:latin typeface="+mn-lt"/>
                          <a:ea typeface="+mn-ea"/>
                          <a:cs typeface="+mn-cs"/>
                          <a:sym typeface="Helvetica Neue Medium"/>
                        </a:rPr>
                        <a:t>Cat</a:t>
                      </a:r>
                    </a:p>
                  </a:txBody>
                  <a:tcPr marL="35719" marR="35719" marT="35719" marB="35719" anchor="ctr" horzOverflow="overflow"/>
                </a:tc>
                <a:tc>
                  <a:txBody>
                    <a:bodyPr/>
                    <a:lstStyle/>
                    <a:p>
                      <a:pPr defTabSz="914400">
                        <a:defRPr sz="1800"/>
                      </a:pPr>
                      <a:r>
                        <a:rPr sz="2500">
                          <a:latin typeface="+mn-lt"/>
                          <a:ea typeface="+mn-ea"/>
                          <a:cs typeface="+mn-cs"/>
                          <a:sym typeface="Helvetica Neue Medium"/>
                        </a:rPr>
                        <a:t>7.3</a:t>
                      </a:r>
                    </a:p>
                  </a:txBody>
                  <a:tcPr marL="35719" marR="35719" marT="35719" marB="35719" anchor="ctr" horzOverflow="overflow">
                    <a:lnR w="12700">
                      <a:solidFill>
                        <a:srgbClr val="5D5D5D"/>
                      </a:solidFill>
                      <a:miter lim="400000"/>
                    </a:lnR>
                  </a:tcPr>
                </a:tc>
                <a:extLst>
                  <a:ext uri="{0D108BD9-81ED-4DB2-BD59-A6C34878D82A}">
                    <a16:rowId xmlns:a16="http://schemas.microsoft.com/office/drawing/2014/main" val="10002"/>
                  </a:ext>
                </a:extLst>
              </a:tr>
              <a:tr h="615137">
                <a:tc>
                  <a:txBody>
                    <a:bodyPr/>
                    <a:lstStyle/>
                    <a:p>
                      <a:pPr defTabSz="914400">
                        <a:defRPr sz="3600">
                          <a:latin typeface="+mn-lt"/>
                          <a:ea typeface="+mn-ea"/>
                          <a:cs typeface="+mn-cs"/>
                          <a:sym typeface="Helvetica Neue Medium"/>
                        </a:defRPr>
                      </a:pPr>
                      <a:endParaRPr sz="2500"/>
                    </a:p>
                  </a:txBody>
                  <a:tcPr marL="35719" marR="35719" marT="35719" marB="35719" anchor="ctr" horzOverflow="overflow">
                    <a:lnL w="12700">
                      <a:solidFill>
                        <a:srgbClr val="5D5D5D"/>
                      </a:solidFill>
                      <a:miter lim="400000"/>
                    </a:lnL>
                  </a:tcPr>
                </a:tc>
                <a:tc>
                  <a:txBody>
                    <a:bodyPr/>
                    <a:lstStyle/>
                    <a:p>
                      <a:pPr defTabSz="914400">
                        <a:defRPr sz="1800"/>
                      </a:pPr>
                      <a:r>
                        <a:rPr sz="2500">
                          <a:latin typeface="+mn-lt"/>
                          <a:ea typeface="+mn-ea"/>
                          <a:cs typeface="+mn-cs"/>
                          <a:sym typeface="Helvetica Neue Medium"/>
                        </a:rPr>
                        <a:t>Tiger</a:t>
                      </a:r>
                    </a:p>
                  </a:txBody>
                  <a:tcPr marL="35719" marR="35719" marT="35719" marB="35719" anchor="ctr" horzOverflow="overflow"/>
                </a:tc>
                <a:tc>
                  <a:txBody>
                    <a:bodyPr/>
                    <a:lstStyle/>
                    <a:p>
                      <a:pPr defTabSz="914400">
                        <a:defRPr sz="1800"/>
                      </a:pPr>
                      <a:r>
                        <a:rPr sz="2500">
                          <a:latin typeface="+mn-lt"/>
                          <a:ea typeface="+mn-ea"/>
                          <a:cs typeface="+mn-cs"/>
                          <a:sym typeface="Helvetica Neue Medium"/>
                        </a:rPr>
                        <a:t>Tiger</a:t>
                      </a:r>
                    </a:p>
                  </a:txBody>
                  <a:tcPr marL="35719" marR="35719" marT="35719" marB="35719" anchor="ctr" horzOverflow="overflow"/>
                </a:tc>
                <a:tc>
                  <a:txBody>
                    <a:bodyPr/>
                    <a:lstStyle/>
                    <a:p>
                      <a:pPr defTabSz="914400">
                        <a:defRPr sz="1800"/>
                      </a:pPr>
                      <a:r>
                        <a:rPr sz="2500">
                          <a:latin typeface="+mn-lt"/>
                          <a:ea typeface="+mn-ea"/>
                          <a:cs typeface="+mn-cs"/>
                          <a:sym typeface="Helvetica Neue Medium"/>
                        </a:rPr>
                        <a:t>10</a:t>
                      </a:r>
                    </a:p>
                  </a:txBody>
                  <a:tcPr marL="35719" marR="35719" marT="35719" marB="35719" anchor="ctr" horzOverflow="overflow">
                    <a:lnR w="12700">
                      <a:solidFill>
                        <a:srgbClr val="5D5D5D"/>
                      </a:solidFill>
                      <a:miter lim="400000"/>
                    </a:lnR>
                  </a:tcPr>
                </a:tc>
                <a:extLst>
                  <a:ext uri="{0D108BD9-81ED-4DB2-BD59-A6C34878D82A}">
                    <a16:rowId xmlns:a16="http://schemas.microsoft.com/office/drawing/2014/main" val="10003"/>
                  </a:ext>
                </a:extLst>
              </a:tr>
              <a:tr h="615137">
                <a:tc>
                  <a:txBody>
                    <a:bodyPr/>
                    <a:lstStyle/>
                    <a:p>
                      <a:pPr defTabSz="914400">
                        <a:defRPr sz="3600">
                          <a:latin typeface="+mn-lt"/>
                          <a:ea typeface="+mn-ea"/>
                          <a:cs typeface="+mn-cs"/>
                          <a:sym typeface="Helvetica Neue Medium"/>
                        </a:defRPr>
                      </a:pPr>
                      <a:endParaRPr sz="2500"/>
                    </a:p>
                  </a:txBody>
                  <a:tcPr marL="35719" marR="35719" marT="35719" marB="35719" anchor="ctr" horzOverflow="overflow">
                    <a:lnL w="12700">
                      <a:solidFill>
                        <a:srgbClr val="5D5D5D"/>
                      </a:solidFill>
                      <a:miter lim="400000"/>
                    </a:lnL>
                  </a:tcPr>
                </a:tc>
                <a:tc>
                  <a:txBody>
                    <a:bodyPr/>
                    <a:lstStyle/>
                    <a:p>
                      <a:pPr defTabSz="914400">
                        <a:defRPr sz="1800"/>
                      </a:pPr>
                      <a:r>
                        <a:rPr sz="2500">
                          <a:latin typeface="+mn-lt"/>
                          <a:ea typeface="+mn-ea"/>
                          <a:cs typeface="+mn-cs"/>
                          <a:sym typeface="Helvetica Neue Medium"/>
                        </a:rPr>
                        <a:t>Fertility</a:t>
                      </a:r>
                    </a:p>
                  </a:txBody>
                  <a:tcPr marL="35719" marR="35719" marT="35719" marB="35719" anchor="ctr" horzOverflow="overflow"/>
                </a:tc>
                <a:tc>
                  <a:txBody>
                    <a:bodyPr/>
                    <a:lstStyle/>
                    <a:p>
                      <a:pPr defTabSz="914400">
                        <a:defRPr sz="1800"/>
                      </a:pPr>
                      <a:r>
                        <a:rPr sz="2500">
                          <a:latin typeface="+mn-lt"/>
                          <a:ea typeface="+mn-ea"/>
                          <a:cs typeface="+mn-cs"/>
                          <a:sym typeface="Helvetica Neue Medium"/>
                        </a:rPr>
                        <a:t>Egg</a:t>
                      </a:r>
                    </a:p>
                  </a:txBody>
                  <a:tcPr marL="35719" marR="35719" marT="35719" marB="35719" anchor="ctr" horzOverflow="overflow"/>
                </a:tc>
                <a:tc>
                  <a:txBody>
                    <a:bodyPr/>
                    <a:lstStyle/>
                    <a:p>
                      <a:pPr defTabSz="914400">
                        <a:defRPr sz="1800"/>
                      </a:pPr>
                      <a:r>
                        <a:rPr sz="2500">
                          <a:latin typeface="+mn-lt"/>
                          <a:ea typeface="+mn-ea"/>
                          <a:cs typeface="+mn-cs"/>
                          <a:sym typeface="Helvetica Neue Medium"/>
                        </a:rPr>
                        <a:t>6.7</a:t>
                      </a:r>
                    </a:p>
                  </a:txBody>
                  <a:tcPr marL="35719" marR="35719" marT="35719" marB="35719" anchor="ctr" horzOverflow="overflow">
                    <a:lnR w="12700">
                      <a:solidFill>
                        <a:srgbClr val="5D5D5D"/>
                      </a:solidFill>
                      <a:miter lim="400000"/>
                    </a:lnR>
                  </a:tcPr>
                </a:tc>
                <a:extLst>
                  <a:ext uri="{0D108BD9-81ED-4DB2-BD59-A6C34878D82A}">
                    <a16:rowId xmlns:a16="http://schemas.microsoft.com/office/drawing/2014/main" val="10004"/>
                  </a:ext>
                </a:extLst>
              </a:tr>
              <a:tr h="615137">
                <a:tc>
                  <a:txBody>
                    <a:bodyPr/>
                    <a:lstStyle/>
                    <a:p>
                      <a:pPr defTabSz="914400">
                        <a:defRPr sz="3600">
                          <a:latin typeface="+mn-lt"/>
                          <a:ea typeface="+mn-ea"/>
                          <a:cs typeface="+mn-cs"/>
                          <a:sym typeface="Helvetica Neue Medium"/>
                        </a:defRPr>
                      </a:pPr>
                      <a:endParaRPr sz="2500"/>
                    </a:p>
                  </a:txBody>
                  <a:tcPr marL="35719" marR="35719" marT="35719" marB="35719" anchor="ctr" horzOverflow="overflow">
                    <a:lnL w="12700">
                      <a:solidFill>
                        <a:srgbClr val="5D5D5D"/>
                      </a:solidFill>
                      <a:miter lim="400000"/>
                    </a:lnL>
                  </a:tcPr>
                </a:tc>
                <a:tc>
                  <a:txBody>
                    <a:bodyPr/>
                    <a:lstStyle/>
                    <a:p>
                      <a:pPr defTabSz="914400">
                        <a:defRPr sz="1800"/>
                      </a:pPr>
                      <a:r>
                        <a:rPr sz="2500">
                          <a:latin typeface="+mn-lt"/>
                          <a:ea typeface="+mn-ea"/>
                          <a:cs typeface="+mn-cs"/>
                          <a:sym typeface="Helvetica Neue Medium"/>
                        </a:rPr>
                        <a:t>Stock</a:t>
                      </a:r>
                    </a:p>
                  </a:txBody>
                  <a:tcPr marL="35719" marR="35719" marT="35719" marB="35719" anchor="ctr" horzOverflow="overflow"/>
                </a:tc>
                <a:tc>
                  <a:txBody>
                    <a:bodyPr/>
                    <a:lstStyle/>
                    <a:p>
                      <a:pPr defTabSz="914400">
                        <a:defRPr sz="1800"/>
                      </a:pPr>
                      <a:r>
                        <a:rPr sz="2500">
                          <a:latin typeface="+mn-lt"/>
                          <a:ea typeface="+mn-ea"/>
                          <a:cs typeface="+mn-cs"/>
                          <a:sym typeface="Helvetica Neue Medium"/>
                        </a:rPr>
                        <a:t>Egg</a:t>
                      </a:r>
                    </a:p>
                  </a:txBody>
                  <a:tcPr marL="35719" marR="35719" marT="35719" marB="35719" anchor="ctr" horzOverflow="overflow"/>
                </a:tc>
                <a:tc>
                  <a:txBody>
                    <a:bodyPr/>
                    <a:lstStyle/>
                    <a:p>
                      <a:pPr defTabSz="914400">
                        <a:defRPr sz="1800"/>
                      </a:pPr>
                      <a:r>
                        <a:rPr sz="2500">
                          <a:latin typeface="+mn-lt"/>
                          <a:ea typeface="+mn-ea"/>
                          <a:cs typeface="+mn-cs"/>
                          <a:sym typeface="Helvetica Neue Medium"/>
                        </a:rPr>
                        <a:t>1.8</a:t>
                      </a:r>
                    </a:p>
                  </a:txBody>
                  <a:tcPr marL="35719" marR="35719" marT="35719" marB="35719" anchor="ctr" horzOverflow="overflow">
                    <a:lnR w="12700">
                      <a:solidFill>
                        <a:srgbClr val="5D5D5D"/>
                      </a:solidFill>
                      <a:miter lim="400000"/>
                    </a:lnR>
                  </a:tcPr>
                </a:tc>
                <a:extLst>
                  <a:ext uri="{0D108BD9-81ED-4DB2-BD59-A6C34878D82A}">
                    <a16:rowId xmlns:a16="http://schemas.microsoft.com/office/drawing/2014/main" val="10005"/>
                  </a:ext>
                </a:extLst>
              </a:tr>
              <a:tr h="615137">
                <a:tc>
                  <a:txBody>
                    <a:bodyPr/>
                    <a:lstStyle/>
                    <a:p>
                      <a:pPr defTabSz="914400">
                        <a:defRPr sz="3600">
                          <a:latin typeface="+mn-lt"/>
                          <a:ea typeface="+mn-ea"/>
                          <a:cs typeface="+mn-cs"/>
                          <a:sym typeface="Helvetica Neue Medium"/>
                        </a:defRPr>
                      </a:pPr>
                      <a:endParaRPr sz="2500"/>
                    </a:p>
                  </a:txBody>
                  <a:tcPr marL="35719" marR="35719" marT="35719" marB="35719" anchor="ctr" horzOverflow="overflow">
                    <a:lnL w="12700">
                      <a:solidFill>
                        <a:srgbClr val="5D5D5D"/>
                      </a:solidFill>
                      <a:miter lim="400000"/>
                    </a:lnL>
                    <a:lnB w="12700">
                      <a:solidFill>
                        <a:srgbClr val="606060"/>
                      </a:solidFill>
                      <a:miter lim="400000"/>
                    </a:lnB>
                  </a:tcPr>
                </a:tc>
                <a:tc>
                  <a:txBody>
                    <a:bodyPr/>
                    <a:lstStyle/>
                    <a:p>
                      <a:pPr defTabSz="914400">
                        <a:defRPr sz="1800"/>
                      </a:pPr>
                      <a:r>
                        <a:rPr sz="2500">
                          <a:latin typeface="+mn-lt"/>
                          <a:ea typeface="+mn-ea"/>
                          <a:cs typeface="+mn-cs"/>
                          <a:sym typeface="Helvetica Neue Medium"/>
                        </a:rPr>
                        <a:t>Professor</a:t>
                      </a:r>
                    </a:p>
                  </a:txBody>
                  <a:tcPr marL="35719" marR="35719" marT="35719" marB="35719" anchor="ctr" horzOverflow="overflow">
                    <a:lnB w="12700">
                      <a:solidFill>
                        <a:srgbClr val="606060"/>
                      </a:solidFill>
                      <a:miter lim="400000"/>
                    </a:lnB>
                  </a:tcPr>
                </a:tc>
                <a:tc>
                  <a:txBody>
                    <a:bodyPr/>
                    <a:lstStyle/>
                    <a:p>
                      <a:pPr defTabSz="914400">
                        <a:defRPr sz="1800"/>
                      </a:pPr>
                      <a:r>
                        <a:rPr sz="2500">
                          <a:latin typeface="+mn-lt"/>
                          <a:ea typeface="+mn-ea"/>
                          <a:cs typeface="+mn-cs"/>
                          <a:sym typeface="Helvetica Neue Medium"/>
                        </a:rPr>
                        <a:t>Cucumber</a:t>
                      </a:r>
                    </a:p>
                  </a:txBody>
                  <a:tcPr marL="35719" marR="35719" marT="35719" marB="35719" anchor="ctr" horzOverflow="overflow">
                    <a:lnB w="12700">
                      <a:solidFill>
                        <a:srgbClr val="606060"/>
                      </a:solidFill>
                      <a:miter lim="400000"/>
                    </a:lnB>
                  </a:tcPr>
                </a:tc>
                <a:tc>
                  <a:txBody>
                    <a:bodyPr/>
                    <a:lstStyle/>
                    <a:p>
                      <a:pPr defTabSz="914400">
                        <a:defRPr sz="1800"/>
                      </a:pPr>
                      <a:r>
                        <a:rPr sz="2500">
                          <a:latin typeface="+mn-lt"/>
                          <a:ea typeface="+mn-ea"/>
                          <a:cs typeface="+mn-cs"/>
                          <a:sym typeface="Helvetica Neue Medium"/>
                        </a:rPr>
                        <a:t>0.3</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7163205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omputing correlation"/>
          <p:cNvSpPr txBox="1">
            <a:spLocks noGrp="1"/>
          </p:cNvSpPr>
          <p:nvPr>
            <p:ph type="title"/>
          </p:nvPr>
        </p:nvSpPr>
        <p:spPr>
          <a:prstGeom prst="rect">
            <a:avLst/>
          </a:prstGeom>
        </p:spPr>
        <p:txBody>
          <a:bodyPr/>
          <a:lstStyle/>
          <a:p>
            <a:r>
              <a:t>Computing correlation</a:t>
            </a:r>
          </a:p>
        </p:txBody>
      </p:sp>
      <p:graphicFrame>
        <p:nvGraphicFramePr>
          <p:cNvPr id="582" name="Table"/>
          <p:cNvGraphicFramePr/>
          <p:nvPr/>
        </p:nvGraphicFramePr>
        <p:xfrm>
          <a:off x="5121976" y="3121431"/>
          <a:ext cx="4032724" cy="615137"/>
        </p:xfrm>
        <a:graphic>
          <a:graphicData uri="http://schemas.openxmlformats.org/drawingml/2006/table">
            <a:tbl>
              <a:tblPr/>
              <a:tblGrid>
                <a:gridCol w="2039936">
                  <a:extLst>
                    <a:ext uri="{9D8B030D-6E8A-4147-A177-3AD203B41FA5}">
                      <a16:colId xmlns:a16="http://schemas.microsoft.com/office/drawing/2014/main" val="20000"/>
                    </a:ext>
                  </a:extLst>
                </a:gridCol>
                <a:gridCol w="1992788">
                  <a:extLst>
                    <a:ext uri="{9D8B030D-6E8A-4147-A177-3AD203B41FA5}">
                      <a16:colId xmlns:a16="http://schemas.microsoft.com/office/drawing/2014/main" val="20001"/>
                    </a:ext>
                  </a:extLst>
                </a:gridCol>
              </a:tblGrid>
              <a:tr h="615137">
                <a:tc>
                  <a:txBody>
                    <a:bodyPr/>
                    <a:lstStyle/>
                    <a:p>
                      <a:pPr defTabSz="914400">
                        <a:defRPr sz="1800"/>
                      </a:pPr>
                      <a:r>
                        <a:rPr sz="2500">
                          <a:latin typeface="+mn-lt"/>
                          <a:ea typeface="+mn-ea"/>
                          <a:cs typeface="+mn-cs"/>
                          <a:sym typeface="Helvetica Neue Medium"/>
                        </a:rPr>
                        <a:t>Professor</a:t>
                      </a:r>
                    </a:p>
                  </a:txBody>
                  <a:tcPr marL="35719" marR="35719" marT="35719" marB="35719" anchor="ctr" horzOverflow="overflow">
                    <a:lnL w="12700">
                      <a:solidFill>
                        <a:srgbClr val="5D5D5D"/>
                      </a:solidFill>
                      <a:miter lim="400000"/>
                    </a:lnL>
                    <a:lnT w="12700">
                      <a:solidFill>
                        <a:srgbClr val="606060"/>
                      </a:solidFill>
                      <a:miter lim="400000"/>
                    </a:lnT>
                    <a:lnB w="12700">
                      <a:solidFill>
                        <a:srgbClr val="606060"/>
                      </a:solidFill>
                      <a:miter lim="400000"/>
                    </a:lnB>
                  </a:tcPr>
                </a:tc>
                <a:tc>
                  <a:txBody>
                    <a:bodyPr/>
                    <a:lstStyle/>
                    <a:p>
                      <a:pPr defTabSz="914400">
                        <a:defRPr sz="1800"/>
                      </a:pPr>
                      <a:r>
                        <a:rPr sz="2500">
                          <a:latin typeface="+mn-lt"/>
                          <a:ea typeface="+mn-ea"/>
                          <a:cs typeface="+mn-cs"/>
                          <a:sym typeface="Helvetica Neue Medium"/>
                        </a:rPr>
                        <a:t>Cucumber</a:t>
                      </a:r>
                    </a:p>
                  </a:txBody>
                  <a:tcPr marL="35719" marR="35719" marT="35719" marB="35719" anchor="ctr" horzOverflow="overflow">
                    <a:lnR w="12700">
                      <a:solidFill>
                        <a:srgbClr val="5D5D5D"/>
                      </a:solidFill>
                      <a:miter lim="400000"/>
                    </a:lnR>
                    <a:lnT w="12700">
                      <a:solidFill>
                        <a:srgbClr val="606060"/>
                      </a:solidFill>
                      <a:miter lim="400000"/>
                    </a:lnT>
                    <a:lnB w="12700">
                      <a:solidFill>
                        <a:srgbClr val="606060"/>
                      </a:solidFill>
                      <a:miter lim="400000"/>
                    </a:lnB>
                  </a:tcPr>
                </a:tc>
                <a:extLst>
                  <a:ext uri="{0D108BD9-81ED-4DB2-BD59-A6C34878D82A}">
                    <a16:rowId xmlns:a16="http://schemas.microsoft.com/office/drawing/2014/main" val="10000"/>
                  </a:ext>
                </a:extLst>
              </a:tr>
            </a:tbl>
          </a:graphicData>
        </a:graphic>
      </p:graphicFrame>
      <p:graphicFrame>
        <p:nvGraphicFramePr>
          <p:cNvPr id="583" name="Table"/>
          <p:cNvGraphicFramePr/>
          <p:nvPr/>
        </p:nvGraphicFramePr>
        <p:xfrm>
          <a:off x="171279" y="3121431"/>
          <a:ext cx="4032724" cy="615137"/>
        </p:xfrm>
        <a:graphic>
          <a:graphicData uri="http://schemas.openxmlformats.org/drawingml/2006/table">
            <a:tbl>
              <a:tblPr/>
              <a:tblGrid>
                <a:gridCol w="2039936">
                  <a:extLst>
                    <a:ext uri="{9D8B030D-6E8A-4147-A177-3AD203B41FA5}">
                      <a16:colId xmlns:a16="http://schemas.microsoft.com/office/drawing/2014/main" val="20000"/>
                    </a:ext>
                  </a:extLst>
                </a:gridCol>
                <a:gridCol w="1992788">
                  <a:extLst>
                    <a:ext uri="{9D8B030D-6E8A-4147-A177-3AD203B41FA5}">
                      <a16:colId xmlns:a16="http://schemas.microsoft.com/office/drawing/2014/main" val="20001"/>
                    </a:ext>
                  </a:extLst>
                </a:gridCol>
              </a:tblGrid>
              <a:tr h="615137">
                <a:tc>
                  <a:txBody>
                    <a:bodyPr/>
                    <a:lstStyle/>
                    <a:p>
                      <a:pPr defTabSz="914400">
                        <a:defRPr sz="1800"/>
                      </a:pPr>
                      <a:r>
                        <a:rPr sz="2500">
                          <a:latin typeface="+mn-lt"/>
                          <a:ea typeface="+mn-ea"/>
                          <a:cs typeface="+mn-cs"/>
                          <a:sym typeface="Helvetica Neue Medium"/>
                        </a:rPr>
                        <a:t>Love</a:t>
                      </a:r>
                    </a:p>
                  </a:txBody>
                  <a:tcPr marL="35719" marR="35719" marT="35719" marB="35719" anchor="ctr" horzOverflow="overflow">
                    <a:lnL w="12700">
                      <a:solidFill>
                        <a:srgbClr val="5D5D5D"/>
                      </a:solidFill>
                      <a:miter lim="400000"/>
                    </a:lnL>
                    <a:lnT w="12700">
                      <a:solidFill>
                        <a:srgbClr val="606060"/>
                      </a:solidFill>
                      <a:miter lim="400000"/>
                    </a:lnT>
                    <a:lnB w="12700">
                      <a:solidFill>
                        <a:srgbClr val="606060"/>
                      </a:solidFill>
                      <a:miter lim="400000"/>
                    </a:lnB>
                  </a:tcPr>
                </a:tc>
                <a:tc>
                  <a:txBody>
                    <a:bodyPr/>
                    <a:lstStyle/>
                    <a:p>
                      <a:pPr defTabSz="914400">
                        <a:defRPr sz="1800"/>
                      </a:pPr>
                      <a:r>
                        <a:rPr sz="2500">
                          <a:latin typeface="+mn-lt"/>
                          <a:ea typeface="+mn-ea"/>
                          <a:cs typeface="+mn-cs"/>
                          <a:sym typeface="Helvetica Neue Medium"/>
                        </a:rPr>
                        <a:t>Sex</a:t>
                      </a:r>
                    </a:p>
                  </a:txBody>
                  <a:tcPr marL="35719" marR="35719" marT="35719" marB="35719" anchor="ctr" horzOverflow="overflow">
                    <a:lnR w="12700">
                      <a:solidFill>
                        <a:srgbClr val="5D5D5D"/>
                      </a:solidFill>
                      <a:miter lim="400000"/>
                    </a:lnR>
                    <a:lnT w="12700">
                      <a:solidFill>
                        <a:srgbClr val="606060"/>
                      </a:solidFill>
                      <a:miter lim="400000"/>
                    </a:lnT>
                    <a:lnB w="12700">
                      <a:solidFill>
                        <a:srgbClr val="606060"/>
                      </a:solidFill>
                      <a:miter lim="400000"/>
                    </a:lnB>
                  </a:tcPr>
                </a:tc>
                <a:extLst>
                  <a:ext uri="{0D108BD9-81ED-4DB2-BD59-A6C34878D82A}">
                    <a16:rowId xmlns:a16="http://schemas.microsoft.com/office/drawing/2014/main" val="10000"/>
                  </a:ext>
                </a:extLst>
              </a:tr>
            </a:tbl>
          </a:graphicData>
        </a:graphic>
      </p:graphicFrame>
      <p:sp>
        <p:nvSpPr>
          <p:cNvPr id="584" name="&gt;"/>
          <p:cNvSpPr txBox="1"/>
          <p:nvPr/>
        </p:nvSpPr>
        <p:spPr>
          <a:xfrm>
            <a:off x="4507613" y="3160337"/>
            <a:ext cx="264496" cy="53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300"/>
            </a:lvl1pPr>
          </a:lstStyle>
          <a:p>
            <a:r>
              <a:rPr sz="3023"/>
              <a:t>&gt;</a:t>
            </a:r>
          </a:p>
        </p:txBody>
      </p:sp>
      <p:sp>
        <p:nvSpPr>
          <p:cNvPr id="585" name="Human ordering"/>
          <p:cNvSpPr txBox="1"/>
          <p:nvPr/>
        </p:nvSpPr>
        <p:spPr>
          <a:xfrm>
            <a:off x="2862272" y="2293735"/>
            <a:ext cx="2646045" cy="53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300"/>
            </a:lvl1pPr>
          </a:lstStyle>
          <a:p>
            <a:r>
              <a:rPr sz="3023"/>
              <a:t>Human ordering</a:t>
            </a:r>
          </a:p>
        </p:txBody>
      </p:sp>
      <p:sp>
        <p:nvSpPr>
          <p:cNvPr id="586" name="System ordering predicts"/>
          <p:cNvSpPr txBox="1"/>
          <p:nvPr/>
        </p:nvSpPr>
        <p:spPr>
          <a:xfrm>
            <a:off x="2228149" y="4166424"/>
            <a:ext cx="3973781" cy="53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300"/>
            </a:lvl1pPr>
          </a:lstStyle>
          <a:p>
            <a:r>
              <a:rPr sz="3023"/>
              <a:t>System ordering predicts</a:t>
            </a:r>
          </a:p>
        </p:txBody>
      </p:sp>
      <p:sp>
        <p:nvSpPr>
          <p:cNvPr id="587" name="&lt;   … this is a discordant pair"/>
          <p:cNvSpPr txBox="1"/>
          <p:nvPr/>
        </p:nvSpPr>
        <p:spPr>
          <a:xfrm>
            <a:off x="1871435" y="4861820"/>
            <a:ext cx="4514762" cy="53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300"/>
            </a:lvl1pPr>
          </a:lstStyle>
          <a:p>
            <a:r>
              <a:rPr sz="3023"/>
              <a:t>&lt;   … this is a discordant pair</a:t>
            </a:r>
          </a:p>
        </p:txBody>
      </p:sp>
      <p:sp>
        <p:nvSpPr>
          <p:cNvPr id="588" name="&gt;   … this is a concordant pair"/>
          <p:cNvSpPr txBox="1"/>
          <p:nvPr/>
        </p:nvSpPr>
        <p:spPr>
          <a:xfrm>
            <a:off x="1800015" y="5557215"/>
            <a:ext cx="4638194" cy="53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300"/>
            </a:lvl1pPr>
          </a:lstStyle>
          <a:p>
            <a:r>
              <a:rPr sz="3023"/>
              <a:t>&gt;   … this is a concordant pair</a:t>
            </a:r>
          </a:p>
        </p:txBody>
      </p:sp>
    </p:spTree>
    <p:extLst>
      <p:ext uri="{BB962C8B-B14F-4D97-AF65-F5344CB8AC3E}">
        <p14:creationId xmlns:p14="http://schemas.microsoft.com/office/powerpoint/2010/main" val="7184909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Does similarity == semantics?"/>
          <p:cNvSpPr txBox="1">
            <a:spLocks noGrp="1"/>
          </p:cNvSpPr>
          <p:nvPr>
            <p:ph type="title"/>
          </p:nvPr>
        </p:nvSpPr>
        <p:spPr>
          <a:xfrm>
            <a:off x="500839" y="178594"/>
            <a:ext cx="8142323" cy="1518047"/>
          </a:xfrm>
          <a:prstGeom prst="rect">
            <a:avLst/>
          </a:prstGeom>
        </p:spPr>
        <p:txBody>
          <a:bodyPr>
            <a:normAutofit fontScale="90000"/>
          </a:bodyPr>
          <a:lstStyle>
            <a:lvl1pPr defTabSz="490727">
              <a:defRPr sz="6719"/>
            </a:lvl1pPr>
          </a:lstStyle>
          <a:p>
            <a:r>
              <a:t>Does similarity == semantics?</a:t>
            </a:r>
          </a:p>
        </p:txBody>
      </p:sp>
      <p:sp>
        <p:nvSpPr>
          <p:cNvPr id="593" name="Word vectors fail to capture logical implications  Dog(x) → Animal(x) Dog(x) → not (Gorilla(x))…"/>
          <p:cNvSpPr txBox="1">
            <a:spLocks noGrp="1"/>
          </p:cNvSpPr>
          <p:nvPr>
            <p:ph type="body" idx="1"/>
          </p:nvPr>
        </p:nvSpPr>
        <p:spPr>
          <a:prstGeom prst="rect">
            <a:avLst/>
          </a:prstGeom>
        </p:spPr>
        <p:txBody>
          <a:bodyPr anchor="t"/>
          <a:lstStyle/>
          <a:p>
            <a:r>
              <a:t>Word vectors fail to capture logical implications</a:t>
            </a:r>
            <a:br/>
            <a:br/>
            <a:r>
              <a:t>Dog(x) → Animal(x)</a:t>
            </a:r>
            <a:br/>
            <a:r>
              <a:t>Dog(x) → not (Gorilla(x))</a:t>
            </a:r>
          </a:p>
          <a:p>
            <a:r>
              <a:t>Word vectors for antonyms or logically exclusive things are often very similar</a:t>
            </a:r>
            <a:br/>
            <a:r>
              <a:t>sim(boys, girls)</a:t>
            </a:r>
            <a:br/>
            <a:r>
              <a:t>sim(cats, dogs)</a:t>
            </a:r>
            <a:br/>
            <a:r>
              <a:t>sim(France, Germany)</a:t>
            </a:r>
            <a:br/>
            <a:r>
              <a:t>sim(rise, fall)</a:t>
            </a:r>
            <a:br/>
            <a:endParaRPr/>
          </a:p>
        </p:txBody>
      </p:sp>
    </p:spTree>
    <p:extLst>
      <p:ext uri="{BB962C8B-B14F-4D97-AF65-F5344CB8AC3E}">
        <p14:creationId xmlns:p14="http://schemas.microsoft.com/office/powerpoint/2010/main" val="125401891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Acknowledgements"/>
          <p:cNvSpPr txBox="1">
            <a:spLocks noGrp="1"/>
          </p:cNvSpPr>
          <p:nvPr>
            <p:ph type="title"/>
          </p:nvPr>
        </p:nvSpPr>
        <p:spPr>
          <a:prstGeom prst="rect">
            <a:avLst/>
          </a:prstGeom>
        </p:spPr>
        <p:txBody>
          <a:bodyPr/>
          <a:lstStyle/>
          <a:p>
            <a:r>
              <a:t>Acknowledgements</a:t>
            </a:r>
          </a:p>
        </p:txBody>
      </p:sp>
      <p:sp>
        <p:nvSpPr>
          <p:cNvPr id="596" name="Thanks to the following people for providing slides…"/>
          <p:cNvSpPr txBox="1">
            <a:spLocks noGrp="1"/>
          </p:cNvSpPr>
          <p:nvPr>
            <p:ph type="body" idx="1"/>
          </p:nvPr>
        </p:nvSpPr>
        <p:spPr>
          <a:prstGeom prst="rect">
            <a:avLst/>
          </a:prstGeom>
        </p:spPr>
        <p:txBody>
          <a:bodyPr>
            <a:normAutofit fontScale="70000" lnSpcReduction="20000"/>
          </a:bodyPr>
          <a:lstStyle/>
          <a:p>
            <a:pPr marL="293776" indent="-293776" defTabSz="386106">
              <a:spcBef>
                <a:spcPts val="2742"/>
              </a:spcBef>
              <a:defRPr sz="3008"/>
            </a:pPr>
            <a:r>
              <a:t>Thanks to the following people for providing slides</a:t>
            </a:r>
          </a:p>
          <a:p>
            <a:pPr marL="293776" indent="-293776" defTabSz="386106">
              <a:spcBef>
                <a:spcPts val="2742"/>
              </a:spcBef>
              <a:defRPr sz="3008"/>
            </a:pPr>
            <a:r>
              <a:t>Dan Jurafsky from his textbook </a:t>
            </a:r>
            <a:r>
              <a:rPr u="sng">
                <a:hlinkClick r:id="rId2"/>
              </a:rPr>
              <a:t>Speech and Language Processing</a:t>
            </a:r>
            <a:r>
              <a:t> version 3</a:t>
            </a:r>
          </a:p>
          <a:p>
            <a:pPr marL="293776" indent="-293776" defTabSz="386106">
              <a:spcBef>
                <a:spcPts val="2742"/>
              </a:spcBef>
              <a:defRPr sz="3008"/>
            </a:pPr>
            <a:r>
              <a:t>Peter Turney and Patrick Pantel </a:t>
            </a:r>
            <a:r>
              <a:rPr u="sng">
                <a:hlinkClick r:id="rId3"/>
              </a:rPr>
              <a:t>From Frequency to Meaning: Vector Space Models of Semantics</a:t>
            </a:r>
            <a:r>
              <a:t> </a:t>
            </a:r>
          </a:p>
          <a:p>
            <a:pPr marL="293776" indent="-293776" defTabSz="386106">
              <a:spcBef>
                <a:spcPts val="2742"/>
              </a:spcBef>
              <a:defRPr sz="3008"/>
            </a:pPr>
            <a:r>
              <a:t>Chris Potts from his course </a:t>
            </a:r>
            <a:r>
              <a:rPr u="sng">
                <a:hlinkClick r:id="rId4"/>
              </a:rPr>
              <a:t>CS224U: Natural Language Understanding</a:t>
            </a:r>
          </a:p>
          <a:p>
            <a:pPr marL="293776" indent="-293776" defTabSz="386106">
              <a:spcBef>
                <a:spcPts val="2742"/>
              </a:spcBef>
              <a:defRPr sz="3008"/>
            </a:pPr>
            <a:r>
              <a:t>Denis Paperno, Marco Baroni, German Kruszewski from their talk on </a:t>
            </a:r>
            <a:r>
              <a:rPr u="sng">
                <a:hlinkClick r:id="rId5"/>
              </a:rPr>
              <a:t>Deriving Boolean Structures from Distributional Vectors </a:t>
            </a:r>
          </a:p>
        </p:txBody>
      </p:sp>
    </p:spTree>
    <p:extLst>
      <p:ext uri="{BB962C8B-B14F-4D97-AF65-F5344CB8AC3E}">
        <p14:creationId xmlns:p14="http://schemas.microsoft.com/office/powerpoint/2010/main" val="91843465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r>
              <a:rPr lang="en-US" sz="4000" dirty="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body" idx="1"/>
          </p:nvPr>
        </p:nvSpPr>
        <p:spPr/>
        <p:txBody>
          <a:bodyPr>
            <a:normAutofit fontScale="70000" lnSpcReduction="20000"/>
          </a:bodyPr>
          <a:lstStyle/>
          <a:p>
            <a:r>
              <a:rPr lang="en-US" sz="3600" dirty="0">
                <a:solidFill>
                  <a:srgbClr val="A4001D"/>
                </a:solidFill>
                <a:ea typeface="ＭＳ Ｐゴシック" charset="0"/>
                <a:cs typeface="Calibri"/>
              </a:rPr>
              <a:t>Read Chapter 6 of</a:t>
            </a:r>
          </a:p>
          <a:p>
            <a:r>
              <a:rPr lang="en-US" sz="3600" dirty="0">
                <a:solidFill>
                  <a:srgbClr val="A4001D"/>
                </a:solidFill>
                <a:ea typeface="ＭＳ Ｐゴシック" charset="0"/>
                <a:cs typeface="Calibri"/>
              </a:rPr>
              <a:t>Speech and Language Processing (3</a:t>
            </a:r>
            <a:r>
              <a:rPr lang="en-US" sz="3600" baseline="30000" dirty="0">
                <a:solidFill>
                  <a:srgbClr val="A4001D"/>
                </a:solidFill>
                <a:ea typeface="ＭＳ Ｐゴシック" charset="0"/>
                <a:cs typeface="Calibri"/>
              </a:rPr>
              <a:t>rd</a:t>
            </a:r>
            <a:r>
              <a:rPr lang="en-US" sz="3600" dirty="0">
                <a:solidFill>
                  <a:srgbClr val="A4001D"/>
                </a:solidFill>
                <a:ea typeface="ＭＳ Ｐゴシック" charset="0"/>
                <a:cs typeface="Calibri"/>
              </a:rPr>
              <a:t> </a:t>
            </a:r>
            <a:r>
              <a:rPr lang="en-US" sz="3600" dirty="0" err="1">
                <a:solidFill>
                  <a:srgbClr val="A4001D"/>
                </a:solidFill>
                <a:ea typeface="ＭＳ Ｐゴシック" charset="0"/>
                <a:cs typeface="Calibri"/>
              </a:rPr>
              <a:t>ed</a:t>
            </a:r>
            <a:r>
              <a:rPr lang="en-US" sz="3600" dirty="0">
                <a:solidFill>
                  <a:srgbClr val="A4001D"/>
                </a:solidFill>
                <a:ea typeface="ＭＳ Ｐゴシック" charset="0"/>
                <a:cs typeface="Calibri"/>
              </a:rPr>
              <a:t> draft)</a:t>
            </a:r>
          </a:p>
        </p:txBody>
      </p:sp>
    </p:spTree>
    <p:extLst>
      <p:ext uri="{BB962C8B-B14F-4D97-AF65-F5344CB8AC3E}">
        <p14:creationId xmlns:p14="http://schemas.microsoft.com/office/powerpoint/2010/main" val="18660090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vector models of meaning?</a:t>
            </a:r>
            <a:br>
              <a:rPr lang="en-US" dirty="0"/>
            </a:br>
            <a:r>
              <a:rPr lang="en-US" dirty="0"/>
              <a:t>Computing the similarity between words</a:t>
            </a:r>
          </a:p>
        </p:txBody>
      </p:sp>
      <p:sp>
        <p:nvSpPr>
          <p:cNvPr id="3" name="Content Placeholder 2"/>
          <p:cNvSpPr>
            <a:spLocks noGrp="1"/>
          </p:cNvSpPr>
          <p:nvPr>
            <p:ph idx="1"/>
          </p:nvPr>
        </p:nvSpPr>
        <p:spPr/>
        <p:txBody>
          <a:bodyPr/>
          <a:lstStyle/>
          <a:p>
            <a:pPr marL="0" indent="0">
              <a:buNone/>
            </a:pPr>
            <a:r>
              <a:rPr lang="en-US" dirty="0"/>
              <a:t>“</a:t>
            </a:r>
            <a:r>
              <a:rPr lang="en-US" b="1" dirty="0">
                <a:solidFill>
                  <a:srgbClr val="0000FF"/>
                </a:solidFill>
              </a:rPr>
              <a:t>fast</a:t>
            </a:r>
            <a:r>
              <a:rPr lang="en-US" dirty="0"/>
              <a:t>” is similar to “</a:t>
            </a:r>
            <a:r>
              <a:rPr lang="en-US" b="1" dirty="0">
                <a:solidFill>
                  <a:srgbClr val="0000FF"/>
                </a:solidFill>
              </a:rPr>
              <a:t>rapid</a:t>
            </a:r>
            <a:r>
              <a:rPr lang="en-US" dirty="0"/>
              <a:t>”</a:t>
            </a:r>
          </a:p>
          <a:p>
            <a:pPr marL="0" indent="0">
              <a:buNone/>
            </a:pPr>
            <a:r>
              <a:rPr lang="en-US" dirty="0"/>
              <a:t>“</a:t>
            </a:r>
            <a:r>
              <a:rPr lang="en-US" b="1" dirty="0">
                <a:solidFill>
                  <a:srgbClr val="0000FF"/>
                </a:solidFill>
              </a:rPr>
              <a:t>tall</a:t>
            </a:r>
            <a:r>
              <a:rPr lang="en-US" dirty="0"/>
              <a:t>” is similar to “</a:t>
            </a:r>
            <a:r>
              <a:rPr lang="en-US" b="1" dirty="0">
                <a:solidFill>
                  <a:srgbClr val="0000FF"/>
                </a:solidFill>
              </a:rPr>
              <a:t>height</a:t>
            </a:r>
            <a:r>
              <a:rPr lang="en-US" dirty="0"/>
              <a:t>”</a:t>
            </a:r>
          </a:p>
          <a:p>
            <a:pPr marL="0" indent="0">
              <a:buNone/>
            </a:pPr>
            <a:endParaRPr lang="en-US" dirty="0"/>
          </a:p>
          <a:p>
            <a:pPr marL="0" indent="0">
              <a:buNone/>
            </a:pPr>
            <a:r>
              <a:rPr lang="en-US" dirty="0"/>
              <a:t>Question answering:</a:t>
            </a:r>
          </a:p>
          <a:p>
            <a:pPr marL="0" indent="0">
              <a:buNone/>
            </a:pPr>
            <a:r>
              <a:rPr lang="en-US" i="1" dirty="0"/>
              <a:t>Q: “How </a:t>
            </a:r>
            <a:r>
              <a:rPr lang="en-US" b="1" i="1" dirty="0">
                <a:solidFill>
                  <a:srgbClr val="0000FF"/>
                </a:solidFill>
              </a:rPr>
              <a:t>tall</a:t>
            </a:r>
            <a:r>
              <a:rPr lang="en-US" i="1" dirty="0">
                <a:solidFill>
                  <a:srgbClr val="0000FF"/>
                </a:solidFill>
              </a:rPr>
              <a:t> </a:t>
            </a:r>
            <a:r>
              <a:rPr lang="en-US" i="1" dirty="0"/>
              <a:t>is Mt. Everest?”</a:t>
            </a:r>
            <a:br>
              <a:rPr lang="en-US" i="1" dirty="0"/>
            </a:br>
            <a:r>
              <a:rPr lang="en-US" i="1" dirty="0"/>
              <a:t>Candidate A: “The official </a:t>
            </a:r>
            <a:r>
              <a:rPr lang="en-US" b="1" i="1" dirty="0">
                <a:solidFill>
                  <a:srgbClr val="0000FF"/>
                </a:solidFill>
              </a:rPr>
              <a:t>height</a:t>
            </a:r>
            <a:r>
              <a:rPr lang="en-US" i="1" dirty="0">
                <a:solidFill>
                  <a:srgbClr val="0000FF"/>
                </a:solidFill>
              </a:rPr>
              <a:t> </a:t>
            </a:r>
            <a:r>
              <a:rPr lang="en-US" i="1" dirty="0"/>
              <a:t>of Mount Everest is 29029 feet”</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69</a:t>
            </a:fld>
            <a:endParaRPr lang="en-US"/>
          </a:p>
        </p:txBody>
      </p:sp>
    </p:spTree>
    <p:extLst>
      <p:ext uri="{BB962C8B-B14F-4D97-AF65-F5344CB8AC3E}">
        <p14:creationId xmlns:p14="http://schemas.microsoft.com/office/powerpoint/2010/main" val="1604383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pPr marL="0" indent="0">
              <a:buNone/>
            </a:pPr>
            <a:r>
              <a:rPr lang="en-US" dirty="0"/>
              <a:t>Linguists assume that </a:t>
            </a:r>
            <a:r>
              <a:rPr lang="en-US" b="1" dirty="0"/>
              <a:t>a difference in form </a:t>
            </a:r>
            <a:r>
              <a:rPr lang="en-US" dirty="0"/>
              <a:t>is always associated with a </a:t>
            </a:r>
            <a:r>
              <a:rPr lang="en-US" b="1" dirty="0"/>
              <a:t>difference in meaning</a:t>
            </a:r>
            <a:r>
              <a:rPr lang="en-US" dirty="0"/>
              <a:t>.</a:t>
            </a:r>
          </a:p>
          <a:p>
            <a:pPr marL="0" indent="0">
              <a:buNone/>
            </a:pPr>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pPr marL="0" indent="0">
              <a:buNone/>
            </a:pPr>
            <a:r>
              <a:rPr lang="en-US" dirty="0"/>
              <a:t>It is possible that no two words have </a:t>
            </a:r>
            <a:r>
              <a:rPr lang="en-US" b="1" dirty="0"/>
              <a:t>absolutely identical</a:t>
            </a:r>
            <a:r>
              <a:rPr lang="en-US" dirty="0"/>
              <a:t> meaning. </a:t>
            </a:r>
          </a:p>
          <a:p>
            <a:pPr marL="0" indent="0">
              <a:buNone/>
            </a:pPr>
            <a:endParaRPr lang="en-US" dirty="0"/>
          </a:p>
        </p:txBody>
      </p:sp>
    </p:spTree>
    <p:extLst>
      <p:ext uri="{BB962C8B-B14F-4D97-AF65-F5344CB8AC3E}">
        <p14:creationId xmlns:p14="http://schemas.microsoft.com/office/powerpoint/2010/main" val="1359494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p:cNvSpPr>
            <a:spLocks noGrp="1" noChangeArrowheads="1"/>
          </p:cNvSpPr>
          <p:nvPr>
            <p:ph type="title"/>
          </p:nvPr>
        </p:nvSpPr>
        <p:spPr>
          <a:xfrm>
            <a:off x="1371600" y="1066800"/>
            <a:ext cx="7467600" cy="533400"/>
          </a:xfrm>
        </p:spPr>
        <p:txBody>
          <a:bodyPr>
            <a:normAutofit fontScale="90000"/>
          </a:bodyPr>
          <a:lstStyle/>
          <a:p>
            <a:r>
              <a:rPr lang="en-US" dirty="0"/>
              <a:t>Word similarity for plagiarism detection</a:t>
            </a:r>
          </a:p>
        </p:txBody>
      </p:sp>
      <p:sp>
        <p:nvSpPr>
          <p:cNvPr id="1439747" name="Rectangle 3"/>
          <p:cNvSpPr>
            <a:spLocks noGrp="1" noChangeArrowheads="1"/>
          </p:cNvSpPr>
          <p:nvPr>
            <p:ph sz="quarter" idx="1"/>
          </p:nvPr>
        </p:nvSpPr>
        <p:spPr/>
        <p:txBody>
          <a:bodyPr/>
          <a:lstStyle/>
          <a:p>
            <a:endParaRPr lang="en-US"/>
          </a:p>
        </p:txBody>
      </p:sp>
      <p:pic>
        <p:nvPicPr>
          <p:cNvPr id="1439748" name="Picture 4" descr="lsamainframe"/>
          <p:cNvPicPr>
            <a:picLocks noChangeAspect="1" noChangeArrowheads="1"/>
          </p:cNvPicPr>
          <p:nvPr/>
        </p:nvPicPr>
        <p:blipFill>
          <a:blip r:embed="rId3"/>
          <a:srcRect/>
          <a:stretch>
            <a:fillRect/>
          </a:stretch>
        </p:blipFill>
        <p:spPr bwMode="auto">
          <a:xfrm>
            <a:off x="1371600" y="1828800"/>
            <a:ext cx="6948678" cy="5053584"/>
          </a:xfrm>
          <a:prstGeom prst="rect">
            <a:avLst/>
          </a:prstGeom>
          <a:noFill/>
        </p:spPr>
      </p:pic>
    </p:spTree>
    <p:extLst>
      <p:ext uri="{BB962C8B-B14F-4D97-AF65-F5344CB8AC3E}">
        <p14:creationId xmlns:p14="http://schemas.microsoft.com/office/powerpoint/2010/main" val="3972201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123950"/>
            <a:ext cx="7467600" cy="1238250"/>
          </a:xfrm>
        </p:spPr>
        <p:txBody>
          <a:bodyPr>
            <a:normAutofit fontScale="90000"/>
          </a:bodyPr>
          <a:lstStyle/>
          <a:p>
            <a:r>
              <a:rPr lang="en-US" dirty="0"/>
              <a:t>Distributional models of meaning</a:t>
            </a:r>
            <a:br>
              <a:rPr lang="en-US" dirty="0"/>
            </a:br>
            <a:r>
              <a:rPr lang="en-US" dirty="0"/>
              <a:t>= vector-space models of </a:t>
            </a:r>
            <a:r>
              <a:rPr lang="en-US"/>
              <a:t>meaning </a:t>
            </a:r>
            <a:br>
              <a:rPr lang="en-US"/>
            </a:br>
            <a:r>
              <a:rPr lang="en-US"/>
              <a:t>= vector </a:t>
            </a:r>
            <a:r>
              <a:rPr lang="en-US" dirty="0"/>
              <a:t>semantics</a:t>
            </a:r>
          </a:p>
        </p:txBody>
      </p:sp>
      <p:sp>
        <p:nvSpPr>
          <p:cNvPr id="3" name="Content Placeholder 2"/>
          <p:cNvSpPr>
            <a:spLocks noGrp="1"/>
          </p:cNvSpPr>
          <p:nvPr>
            <p:ph idx="1"/>
          </p:nvPr>
        </p:nvSpPr>
        <p:spPr>
          <a:xfrm>
            <a:off x="609600" y="2457450"/>
            <a:ext cx="8382000" cy="3486150"/>
          </a:xfrm>
        </p:spPr>
        <p:txBody>
          <a:bodyPr/>
          <a:lstStyle/>
          <a:p>
            <a:pPr marL="0" indent="0">
              <a:buNone/>
            </a:pPr>
            <a:r>
              <a:rPr lang="en-US" b="1" dirty="0"/>
              <a:t>Intuitions</a:t>
            </a:r>
            <a:r>
              <a:rPr lang="en-US" dirty="0"/>
              <a:t>:  </a:t>
            </a:r>
            <a:r>
              <a:rPr lang="en-US" dirty="0" err="1"/>
              <a:t>Zellig</a:t>
            </a:r>
            <a:r>
              <a:rPr lang="en-US" dirty="0"/>
              <a:t> Harris (1954):</a:t>
            </a:r>
          </a:p>
          <a:p>
            <a:pPr lvl="1"/>
            <a:r>
              <a:rPr lang="en-US" sz="2400" dirty="0"/>
              <a:t>“oculist and eye-doctor … occur in almost the same environments”</a:t>
            </a:r>
          </a:p>
          <a:p>
            <a:pPr lvl="1"/>
            <a:r>
              <a:rPr lang="en-US" sz="2400" dirty="0"/>
              <a:t>“If A and B have almost identical environments we say that they are synonyms.”</a:t>
            </a:r>
          </a:p>
          <a:p>
            <a:pPr marL="0" indent="0">
              <a:buNone/>
            </a:pPr>
            <a:endParaRPr lang="en-US" sz="1050" dirty="0"/>
          </a:p>
          <a:p>
            <a:pPr marL="0" indent="0">
              <a:buNone/>
            </a:pPr>
            <a:r>
              <a:rPr lang="en-US" dirty="0"/>
              <a:t>Firth (1957): </a:t>
            </a:r>
          </a:p>
          <a:p>
            <a:pPr lvl="1"/>
            <a:r>
              <a:rPr lang="en-US" sz="2400" dirty="0"/>
              <a:t>“You shall know a word by the company it keeps!”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71</a:t>
            </a:fld>
            <a:endParaRPr lang="en-US"/>
          </a:p>
        </p:txBody>
      </p:sp>
    </p:spTree>
    <p:extLst>
      <p:ext uri="{BB962C8B-B14F-4D97-AF65-F5344CB8AC3E}">
        <p14:creationId xmlns:p14="http://schemas.microsoft.com/office/powerpoint/2010/main" val="90893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ingle Corner Rectangle 1"/>
          <p:cNvSpPr/>
          <p:nvPr/>
        </p:nvSpPr>
        <p:spPr bwMode="auto">
          <a:xfrm>
            <a:off x="990600" y="2667000"/>
            <a:ext cx="5867400" cy="1295400"/>
          </a:xfrm>
          <a:prstGeom prst="snip1Rect">
            <a:avLst/>
          </a:prstGeom>
          <a:solidFill>
            <a:srgbClr val="D5AE4C"/>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101378" name="Rectangle 1026"/>
          <p:cNvSpPr>
            <a:spLocks noGrp="1" noChangeArrowheads="1"/>
          </p:cNvSpPr>
          <p:nvPr>
            <p:ph type="title"/>
          </p:nvPr>
        </p:nvSpPr>
        <p:spPr>
          <a:xfrm>
            <a:off x="1371600" y="990600"/>
            <a:ext cx="7467600" cy="742950"/>
          </a:xfrm>
        </p:spPr>
        <p:txBody>
          <a:bodyPr>
            <a:normAutofit fontScale="90000"/>
          </a:bodyPr>
          <a:lstStyle/>
          <a:p>
            <a:r>
              <a:rPr lang="en-US" dirty="0"/>
              <a:t>Intuition of distributional word similarity</a:t>
            </a:r>
          </a:p>
        </p:txBody>
      </p:sp>
      <p:sp>
        <p:nvSpPr>
          <p:cNvPr id="101379" name="Rectangle 1027"/>
          <p:cNvSpPr>
            <a:spLocks noGrp="1" noChangeArrowheads="1"/>
          </p:cNvSpPr>
          <p:nvPr>
            <p:ph sz="quarter" idx="1"/>
          </p:nvPr>
        </p:nvSpPr>
        <p:spPr>
          <a:xfrm>
            <a:off x="228600" y="2209800"/>
            <a:ext cx="7239000" cy="3505200"/>
          </a:xfrm>
        </p:spPr>
        <p:txBody>
          <a:bodyPr/>
          <a:lstStyle/>
          <a:p>
            <a:r>
              <a:rPr lang="en-US" dirty="0" err="1"/>
              <a:t>Nida</a:t>
            </a:r>
            <a:r>
              <a:rPr lang="en-US" dirty="0"/>
              <a:t> example:</a:t>
            </a:r>
          </a:p>
          <a:p>
            <a:pPr marL="800100" lvl="2" indent="0">
              <a:buNone/>
            </a:pPr>
            <a:r>
              <a:rPr lang="en-US" dirty="0">
                <a:latin typeface="Courier"/>
                <a:cs typeface="Courier"/>
              </a:rPr>
              <a:t>A bottle of </a:t>
            </a:r>
            <a:r>
              <a:rPr lang="en-US" b="1" i="1" dirty="0" err="1">
                <a:latin typeface="Courier"/>
                <a:cs typeface="Courier"/>
              </a:rPr>
              <a:t>tesgüino</a:t>
            </a:r>
            <a:r>
              <a:rPr lang="en-US" dirty="0">
                <a:latin typeface="Courier"/>
                <a:cs typeface="Courier"/>
              </a:rPr>
              <a:t> is on the table</a:t>
            </a:r>
          </a:p>
          <a:p>
            <a:pPr marL="800100" lvl="2" indent="0">
              <a:buNone/>
            </a:pPr>
            <a:r>
              <a:rPr lang="en-US" dirty="0">
                <a:latin typeface="Courier"/>
                <a:cs typeface="Courier"/>
              </a:rPr>
              <a:t>Everybody likes </a:t>
            </a:r>
            <a:r>
              <a:rPr lang="en-US" b="1" i="1" dirty="0" err="1">
                <a:latin typeface="Courier"/>
                <a:cs typeface="Courier"/>
              </a:rPr>
              <a:t>tesgüino</a:t>
            </a:r>
            <a:endParaRPr lang="en-US" dirty="0">
              <a:latin typeface="Courier"/>
              <a:cs typeface="Courier"/>
            </a:endParaRPr>
          </a:p>
          <a:p>
            <a:pPr marL="800100" lvl="2" indent="0">
              <a:buNone/>
            </a:pPr>
            <a:r>
              <a:rPr lang="en-US" b="1" i="1" dirty="0" err="1">
                <a:latin typeface="Courier"/>
                <a:cs typeface="Courier"/>
              </a:rPr>
              <a:t>Tesgüino</a:t>
            </a:r>
            <a:r>
              <a:rPr lang="en-US" dirty="0">
                <a:latin typeface="Courier"/>
                <a:cs typeface="Courier"/>
              </a:rPr>
              <a:t> makes you drunk</a:t>
            </a:r>
          </a:p>
          <a:p>
            <a:pPr marL="800100" lvl="2" indent="0">
              <a:buNone/>
            </a:pPr>
            <a:r>
              <a:rPr lang="en-US" dirty="0">
                <a:latin typeface="Courier"/>
                <a:cs typeface="Courier"/>
              </a:rPr>
              <a:t>We make </a:t>
            </a:r>
            <a:r>
              <a:rPr lang="en-US" b="1" i="1" dirty="0" err="1">
                <a:latin typeface="Courier"/>
                <a:cs typeface="Courier"/>
              </a:rPr>
              <a:t>tesgüino</a:t>
            </a:r>
            <a:r>
              <a:rPr lang="en-US" dirty="0">
                <a:latin typeface="Courier"/>
                <a:cs typeface="Courier"/>
              </a:rPr>
              <a:t> out of corn.</a:t>
            </a:r>
          </a:p>
          <a:p>
            <a:r>
              <a:rPr lang="en-US" dirty="0">
                <a:latin typeface="Calibri (Body)"/>
                <a:cs typeface="Calibri (Body)"/>
              </a:rPr>
              <a:t>From context words humans can guess </a:t>
            </a:r>
            <a:r>
              <a:rPr lang="en-US" b="1" i="1" dirty="0" err="1">
                <a:latin typeface="Calibri (Body)"/>
                <a:cs typeface="Calibri (Body)"/>
              </a:rPr>
              <a:t>tesgüino</a:t>
            </a:r>
            <a:r>
              <a:rPr lang="en-US" dirty="0">
                <a:latin typeface="Calibri (Body)"/>
                <a:cs typeface="Calibri (Body)"/>
              </a:rPr>
              <a:t> means</a:t>
            </a:r>
          </a:p>
          <a:p>
            <a:pPr lvl="1"/>
            <a:r>
              <a:rPr lang="en-US" dirty="0"/>
              <a:t>an alcoholic beverage like </a:t>
            </a:r>
            <a:r>
              <a:rPr lang="en-US" b="1" dirty="0"/>
              <a:t>beer</a:t>
            </a:r>
          </a:p>
          <a:p>
            <a:r>
              <a:rPr lang="en-US" dirty="0"/>
              <a:t>Intuition for algorithm: </a:t>
            </a:r>
          </a:p>
          <a:p>
            <a:pPr lvl="1"/>
            <a:r>
              <a:rPr lang="en-US" dirty="0"/>
              <a:t>Two words are similar if they have similar word contexts.</a:t>
            </a:r>
          </a:p>
        </p:txBody>
      </p:sp>
    </p:spTree>
    <p:extLst>
      <p:ext uri="{BB962C8B-B14F-4D97-AF65-F5344CB8AC3E}">
        <p14:creationId xmlns:p14="http://schemas.microsoft.com/office/powerpoint/2010/main" val="409996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3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a:t>
            </a:r>
          </a:p>
        </p:txBody>
      </p:sp>
      <p:sp>
        <p:nvSpPr>
          <p:cNvPr id="3" name="Content Placeholder 2"/>
          <p:cNvSpPr>
            <a:spLocks noGrp="1"/>
          </p:cNvSpPr>
          <p:nvPr>
            <p:ph idx="1"/>
          </p:nvPr>
        </p:nvSpPr>
        <p:spPr>
          <a:xfrm>
            <a:off x="304800" y="2209800"/>
            <a:ext cx="8839200" cy="3333750"/>
          </a:xfrm>
        </p:spPr>
        <p:txBody>
          <a:bodyPr/>
          <a:lstStyle/>
          <a:p>
            <a:r>
              <a:rPr lang="en-US" dirty="0"/>
              <a:t>Model the meaning of a word by “embedding” in a vector space.</a:t>
            </a:r>
          </a:p>
          <a:p>
            <a:r>
              <a:rPr lang="en-US" dirty="0"/>
              <a:t>The meaning of a word is a vector of numbers</a:t>
            </a:r>
          </a:p>
          <a:p>
            <a:pPr lvl="1"/>
            <a:r>
              <a:rPr lang="en-US" dirty="0"/>
              <a:t>Vector models are also called “</a:t>
            </a:r>
            <a:r>
              <a:rPr lang="en-US" b="1" dirty="0" err="1"/>
              <a:t>embeddings</a:t>
            </a:r>
            <a:r>
              <a:rPr lang="en-US" dirty="0"/>
              <a:t>”.</a:t>
            </a:r>
          </a:p>
          <a:p>
            <a:r>
              <a:rPr lang="en-US" dirty="0"/>
              <a:t>Contrast: word meaning is represented in many computational linguistic applications by a vocabulary index (“word number 545”)</a:t>
            </a:r>
          </a:p>
          <a:p>
            <a:r>
              <a:rPr lang="en-US" dirty="0"/>
              <a:t>Old philosophy joke: </a:t>
            </a:r>
          </a:p>
          <a:p>
            <a:pPr marL="457200" lvl="1" indent="0">
              <a:buNone/>
            </a:pPr>
            <a:r>
              <a:rPr lang="en-US" dirty="0"/>
              <a:t>Q: What’s the meaning of life?</a:t>
            </a:r>
          </a:p>
          <a:p>
            <a:pPr marL="457200" lvl="1" indent="0">
              <a:buNone/>
            </a:pPr>
            <a:r>
              <a:rPr lang="en-US" dirty="0"/>
              <a:t>A: LIFE’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73</a:t>
            </a:fld>
            <a:endParaRPr lang="en-US"/>
          </a:p>
        </p:txBody>
      </p:sp>
    </p:spTree>
    <p:extLst>
      <p:ext uri="{BB962C8B-B14F-4D97-AF65-F5344CB8AC3E}">
        <p14:creationId xmlns:p14="http://schemas.microsoft.com/office/powerpoint/2010/main" val="238719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Term-document matrix</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74</a:t>
            </a:fld>
            <a:endParaRPr lang="en-US"/>
          </a:p>
        </p:txBody>
      </p:sp>
    </p:spTree>
    <p:extLst>
      <p:ext uri="{BB962C8B-B14F-4D97-AF65-F5344CB8AC3E}">
        <p14:creationId xmlns:p14="http://schemas.microsoft.com/office/powerpoint/2010/main" val="2411382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76201" y="3360738"/>
          <a:ext cx="6662737" cy="1744663"/>
        </p:xfrm>
        <a:graphic>
          <a:graphicData uri="http://schemas.openxmlformats.org/presentationml/2006/ole">
            <mc:AlternateContent xmlns:mc="http://schemas.openxmlformats.org/markup-compatibility/2006">
              <mc:Choice xmlns:v="urn:schemas-microsoft-com:vml" Requires="v">
                <p:oleObj spid="_x0000_s12386" name="Worksheet" r:id="rId4" imgW="6121400" imgH="1600200" progId="Excel.Sheet.12">
                  <p:embed/>
                </p:oleObj>
              </mc:Choice>
              <mc:Fallback>
                <p:oleObj name="Worksheet" r:id="rId4" imgW="6121400" imgH="1600200" progId="Excel.Sheet.12">
                  <p:embed/>
                  <p:pic>
                    <p:nvPicPr>
                      <p:cNvPr id="8" name="Object 7"/>
                      <p:cNvPicPr/>
                      <p:nvPr/>
                    </p:nvPicPr>
                    <p:blipFill>
                      <a:blip r:embed="rId5"/>
                      <a:stretch>
                        <a:fillRect/>
                      </a:stretch>
                    </p:blipFill>
                    <p:spPr>
                      <a:xfrm>
                        <a:off x="76201" y="3360738"/>
                        <a:ext cx="6662737" cy="1744663"/>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Term-document matrix</a:t>
            </a:r>
          </a:p>
        </p:txBody>
      </p:sp>
      <p:sp>
        <p:nvSpPr>
          <p:cNvPr id="3" name="Content Placeholder 2"/>
          <p:cNvSpPr>
            <a:spLocks noGrp="1"/>
          </p:cNvSpPr>
          <p:nvPr>
            <p:ph idx="1"/>
          </p:nvPr>
        </p:nvSpPr>
        <p:spPr/>
        <p:txBody>
          <a:bodyPr/>
          <a:lstStyle/>
          <a:p>
            <a:r>
              <a:rPr lang="en-US" sz="2800" dirty="0"/>
              <a:t>Each cell: count of term </a:t>
            </a:r>
            <a:r>
              <a:rPr lang="en-US" sz="2800" i="1" dirty="0"/>
              <a:t>t</a:t>
            </a:r>
            <a:r>
              <a:rPr lang="en-US" sz="2800" dirty="0"/>
              <a:t> in a document </a:t>
            </a:r>
            <a:r>
              <a:rPr lang="en-US" sz="2800" i="1" dirty="0"/>
              <a:t>d</a:t>
            </a:r>
            <a:r>
              <a:rPr lang="en-US" sz="2800" dirty="0"/>
              <a:t>:  </a:t>
            </a:r>
            <a:r>
              <a:rPr lang="en-US" sz="2800" dirty="0" err="1"/>
              <a:t>tf</a:t>
            </a:r>
            <a:r>
              <a:rPr lang="en-US" sz="2800" i="1" baseline="-25000" dirty="0" err="1"/>
              <a:t>t,d</a:t>
            </a:r>
            <a:r>
              <a:rPr lang="en-US" sz="2800" dirty="0"/>
              <a:t>: </a:t>
            </a:r>
          </a:p>
          <a:p>
            <a:pPr lvl="1"/>
            <a:r>
              <a:rPr lang="en-US" sz="2400" dirty="0"/>
              <a:t>Each document is a count vector in </a:t>
            </a:r>
            <a:r>
              <a:rPr lang="en-US" sz="2400" dirty="0" err="1">
                <a:latin typeface="Lucida Sans Unicode" charset="0"/>
                <a:ea typeface="Lucida Sans Unicode" charset="0"/>
                <a:cs typeface="Lucida Sans Unicode" charset="0"/>
              </a:rPr>
              <a:t>ℕ</a:t>
            </a:r>
            <a:r>
              <a:rPr lang="en-US" sz="2400" baseline="30000" dirty="0" err="1"/>
              <a:t>v</a:t>
            </a:r>
            <a:r>
              <a:rPr lang="en-US" sz="2400" dirty="0"/>
              <a:t>: a column below </a:t>
            </a:r>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75</a:t>
            </a:fld>
            <a:endParaRPr lang="en-US"/>
          </a:p>
        </p:txBody>
      </p:sp>
      <p:sp>
        <p:nvSpPr>
          <p:cNvPr id="6" name="Rectangle 4"/>
          <p:cNvSpPr>
            <a:spLocks noChangeArrowheads="1"/>
          </p:cNvSpPr>
          <p:nvPr/>
        </p:nvSpPr>
        <p:spPr bwMode="auto">
          <a:xfrm>
            <a:off x="2057400" y="3657600"/>
            <a:ext cx="440826" cy="1524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3505200" y="2782876"/>
            <a:ext cx="1600200" cy="377851"/>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74092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similarity of documents</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76</a:t>
            </a:fld>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0416802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the similarity of documents</a:t>
            </a:r>
          </a:p>
        </p:txBody>
      </p:sp>
      <p:sp>
        <p:nvSpPr>
          <p:cNvPr id="3" name="Content Placeholder 2"/>
          <p:cNvSpPr>
            <a:spLocks noGrp="1"/>
          </p:cNvSpPr>
          <p:nvPr>
            <p:ph idx="1"/>
          </p:nvPr>
        </p:nvSpPr>
        <p:spPr/>
        <p:txBody>
          <a:bodyPr/>
          <a:lstStyle/>
          <a:p>
            <a:r>
              <a:rPr lang="en-US" dirty="0"/>
              <a:t>Author attribution / plagiarism detection / document de-duplication</a:t>
            </a:r>
          </a:p>
          <a:p>
            <a:r>
              <a:rPr lang="en-US" dirty="0"/>
              <a:t>Clustering documents into categories</a:t>
            </a:r>
          </a:p>
          <a:p>
            <a:r>
              <a:rPr lang="en-US" dirty="0"/>
              <a:t>Recommendation systems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77</a:t>
            </a:fld>
            <a:endParaRPr lang="en-US"/>
          </a:p>
        </p:txBody>
      </p:sp>
    </p:spTree>
    <p:extLst>
      <p:ext uri="{BB962C8B-B14F-4D97-AF65-F5344CB8AC3E}">
        <p14:creationId xmlns:p14="http://schemas.microsoft.com/office/powerpoint/2010/main" val="527765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Term-document matrix</a:t>
            </a:r>
          </a:p>
        </p:txBody>
      </p:sp>
      <p:sp>
        <p:nvSpPr>
          <p:cNvPr id="3" name="Content Placeholder 2"/>
          <p:cNvSpPr>
            <a:spLocks noGrp="1"/>
          </p:cNvSpPr>
          <p:nvPr>
            <p:ph idx="1"/>
          </p:nvPr>
        </p:nvSpPr>
        <p:spPr/>
        <p:txBody>
          <a:bodyPr/>
          <a:lstStyle/>
          <a:p>
            <a:r>
              <a:rPr lang="en-US" sz="2800" dirty="0"/>
              <a:t>Two documents are similar if their vectors are similar</a:t>
            </a:r>
            <a:endParaRPr lang="en-US" sz="2400"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78</a:t>
            </a:fld>
            <a:endParaRPr lang="en-US"/>
          </a:p>
        </p:txBody>
      </p:sp>
      <p:sp>
        <p:nvSpPr>
          <p:cNvPr id="6" name="Rectangle 4"/>
          <p:cNvSpPr>
            <a:spLocks noChangeArrowheads="1"/>
          </p:cNvSpPr>
          <p:nvPr/>
        </p:nvSpPr>
        <p:spPr bwMode="auto">
          <a:xfrm>
            <a:off x="5257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8" name="Rectangle 4"/>
          <p:cNvSpPr>
            <a:spLocks noChangeArrowheads="1"/>
          </p:cNvSpPr>
          <p:nvPr/>
        </p:nvSpPr>
        <p:spPr bwMode="auto">
          <a:xfrm>
            <a:off x="6400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9" name="Object 8"/>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13410" name="Worksheet" r:id="rId3" imgW="6121400" imgH="1600200" progId="Excel.Sheet.12">
                  <p:embed/>
                </p:oleObj>
              </mc:Choice>
              <mc:Fallback>
                <p:oleObj name="Worksheet" r:id="rId3" imgW="6121400" imgH="1600200" progId="Excel.Sheet.12">
                  <p:embed/>
                  <p:pic>
                    <p:nvPicPr>
                      <p:cNvPr id="9" name="Object 8"/>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Tree>
    <p:extLst>
      <p:ext uri="{BB962C8B-B14F-4D97-AF65-F5344CB8AC3E}">
        <p14:creationId xmlns:p14="http://schemas.microsoft.com/office/powerpoint/2010/main" val="67096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words in a term-document matrix</a:t>
            </a:r>
          </a:p>
        </p:txBody>
      </p:sp>
      <p:sp>
        <p:nvSpPr>
          <p:cNvPr id="3" name="Content Placeholder 2"/>
          <p:cNvSpPr>
            <a:spLocks noGrp="1"/>
          </p:cNvSpPr>
          <p:nvPr>
            <p:ph idx="1"/>
          </p:nvPr>
        </p:nvSpPr>
        <p:spPr/>
        <p:txBody>
          <a:bodyPr/>
          <a:lstStyle/>
          <a:p>
            <a:r>
              <a:rPr lang="en-US" sz="2800" dirty="0"/>
              <a:t>Each word is a count vector in </a:t>
            </a:r>
            <a:r>
              <a:rPr lang="en-US" sz="2800" dirty="0">
                <a:latin typeface="Lucida Sans Unicode" charset="0"/>
                <a:ea typeface="Lucida Sans Unicode" charset="0"/>
                <a:cs typeface="Lucida Sans Unicode" charset="0"/>
              </a:rPr>
              <a:t>ℕ</a:t>
            </a:r>
            <a:r>
              <a:rPr lang="en-US" sz="2800" baseline="30000" dirty="0"/>
              <a:t>D</a:t>
            </a:r>
            <a:r>
              <a:rPr lang="en-US" sz="2800" dirty="0"/>
              <a:t>: a row below </a:t>
            </a:r>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79</a:t>
            </a:fld>
            <a:endParaRPr lang="en-US"/>
          </a:p>
        </p:txBody>
      </p:sp>
      <p:sp>
        <p:nvSpPr>
          <p:cNvPr id="6" name="Rectangle 4"/>
          <p:cNvSpPr>
            <a:spLocks noChangeArrowheads="1"/>
          </p:cNvSpPr>
          <p:nvPr/>
        </p:nvSpPr>
        <p:spPr bwMode="auto">
          <a:xfrm rot="16200000">
            <a:off x="4233193" y="1634207"/>
            <a:ext cx="296614" cy="4953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2895600" y="2330961"/>
            <a:ext cx="1828800" cy="377851"/>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8" name="Object 7"/>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14434"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Tree>
    <p:extLst>
      <p:ext uri="{BB962C8B-B14F-4D97-AF65-F5344CB8AC3E}">
        <p14:creationId xmlns:p14="http://schemas.microsoft.com/office/powerpoint/2010/main" val="355077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marL="0" indent="0" algn="ctr">
              <a:buSzTx/>
              <a:buNone/>
            </a:pP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marL="0" indent="0" algn="ctr">
              <a:buSzTx/>
              <a:buNone/>
            </a:pP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marL="0" indent="0" algn="ctr">
              <a:buSzTx/>
              <a:buNone/>
            </a:pPr>
            <a:r>
              <a:rPr lang="en-US" dirty="0"/>
              <a:t>Useful for applications like question answering</a:t>
            </a:r>
          </a:p>
        </p:txBody>
      </p:sp>
    </p:spTree>
    <p:extLst>
      <p:ext uri="{BB962C8B-B14F-4D97-AF65-F5344CB8AC3E}">
        <p14:creationId xmlns:p14="http://schemas.microsoft.com/office/powerpoint/2010/main" val="36002162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words in a term-document matrix</a:t>
            </a:r>
          </a:p>
        </p:txBody>
      </p:sp>
      <p:sp>
        <p:nvSpPr>
          <p:cNvPr id="3" name="Content Placeholder 2"/>
          <p:cNvSpPr>
            <a:spLocks noGrp="1"/>
          </p:cNvSpPr>
          <p:nvPr>
            <p:ph idx="1"/>
          </p:nvPr>
        </p:nvSpPr>
        <p:spPr/>
        <p:txBody>
          <a:bodyPr/>
          <a:lstStyle/>
          <a:p>
            <a:r>
              <a:rPr lang="en-US" sz="2800" dirty="0"/>
              <a:t>Two </a:t>
            </a:r>
            <a:r>
              <a:rPr lang="en-US" sz="2800" b="1" dirty="0"/>
              <a:t>words</a:t>
            </a:r>
            <a:r>
              <a:rPr lang="en-US" sz="2800" dirty="0"/>
              <a:t> are similar if their vectors are similar</a:t>
            </a:r>
            <a:endParaRPr lang="en-US"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80</a:t>
            </a:fld>
            <a:endParaRPr lang="en-US"/>
          </a:p>
        </p:txBody>
      </p:sp>
      <p:graphicFrame>
        <p:nvGraphicFramePr>
          <p:cNvPr id="5" name="Object 4"/>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15458" name="Worksheet" r:id="rId3" imgW="6121400" imgH="1600200" progId="Excel.Sheet.12">
                  <p:embed/>
                </p:oleObj>
              </mc:Choice>
              <mc:Fallback>
                <p:oleObj name="Worksheet" r:id="rId3" imgW="6121400" imgH="1600200" progId="Excel.Sheet.12">
                  <p:embed/>
                  <p:pic>
                    <p:nvPicPr>
                      <p:cNvPr id="5" name="Object 4"/>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
        <p:nvSpPr>
          <p:cNvPr id="8" name="Rectangle 4"/>
          <p:cNvSpPr>
            <a:spLocks noChangeArrowheads="1"/>
          </p:cNvSpPr>
          <p:nvPr/>
        </p:nvSpPr>
        <p:spPr bwMode="auto">
          <a:xfrm rot="16200000">
            <a:off x="4354639" y="2045639"/>
            <a:ext cx="304800"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4343401" y="1676399"/>
            <a:ext cx="304798"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Tree>
    <p:extLst>
      <p:ext uri="{BB962C8B-B14F-4D97-AF65-F5344CB8AC3E}">
        <p14:creationId xmlns:p14="http://schemas.microsoft.com/office/powerpoint/2010/main" val="19364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stretch>
            <a:fillRect/>
          </a:stretch>
        </p:blipFill>
        <p:spPr>
          <a:xfrm>
            <a:off x="4960440" y="2133600"/>
            <a:ext cx="4016488" cy="2819400"/>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76201" y="1781474"/>
            <a:ext cx="4944517" cy="4219277"/>
          </a:xfrm>
          <a:prstGeom prst="rect">
            <a:avLst/>
          </a:prstGeom>
        </p:spPr>
        <p:txBody>
          <a:bodyPr>
            <a:normAutofit fontScale="70000" lnSpcReduction="20000"/>
          </a:bodyPr>
          <a:lstStyle/>
          <a:p>
            <a:pPr algn="l" defTabSz="289566">
              <a:defRPr sz="2632">
                <a:latin typeface="+mj-lt"/>
                <a:ea typeface="+mj-ea"/>
                <a:cs typeface="+mj-cs"/>
                <a:sym typeface="Helvetica Neue Light"/>
              </a:defRPr>
            </a:pPr>
            <a:r>
              <a:rPr dirty="0"/>
              <a:t>If we consider </a:t>
            </a:r>
            <a:r>
              <a:rPr dirty="0">
                <a:latin typeface="Helvetica Neue"/>
                <a:ea typeface="Helvetica Neue"/>
                <a:cs typeface="Helvetica Neue"/>
                <a:sym typeface="Helvetica Neue"/>
              </a:rPr>
              <a:t>optometrist</a:t>
            </a:r>
            <a:r>
              <a:rPr dirty="0"/>
              <a:t> and </a:t>
            </a:r>
            <a:r>
              <a:rPr dirty="0">
                <a:latin typeface="Helvetica Neue"/>
                <a:ea typeface="Helvetica Neue"/>
                <a:cs typeface="Helvetica Neue"/>
                <a:sym typeface="Helvetica Neue"/>
              </a:rPr>
              <a:t>eye-doctor</a:t>
            </a:r>
            <a:r>
              <a:rPr dirty="0"/>
              <a:t> we find that, as our corpus of utterances grows, these two occur in almost the same environments.  In contrast, there are many sentence environments in which </a:t>
            </a:r>
            <a:r>
              <a:rPr dirty="0">
                <a:latin typeface="Helvetica Neue"/>
                <a:ea typeface="Helvetica Neue"/>
                <a:cs typeface="Helvetica Neue"/>
                <a:sym typeface="Helvetica Neue"/>
              </a:rPr>
              <a:t>optometrist</a:t>
            </a:r>
            <a:r>
              <a:rPr dirty="0"/>
              <a:t> occurs but </a:t>
            </a:r>
            <a:r>
              <a:rPr dirty="0">
                <a:latin typeface="Helvetica Neue"/>
                <a:ea typeface="Helvetica Neue"/>
                <a:cs typeface="Helvetica Neue"/>
                <a:sym typeface="Helvetica Neue"/>
              </a:rPr>
              <a:t>lawyer</a:t>
            </a:r>
            <a:r>
              <a:rPr dirty="0"/>
              <a:t> does not...</a:t>
            </a:r>
          </a:p>
          <a:p>
            <a:pPr algn="l" defTabSz="289566">
              <a:defRPr sz="2632">
                <a:latin typeface="+mj-lt"/>
                <a:ea typeface="+mj-ea"/>
                <a:cs typeface="+mj-cs"/>
                <a:sym typeface="Helvetica Neue Light"/>
              </a:defRPr>
            </a:pPr>
            <a:endParaRPr dirty="0"/>
          </a:p>
          <a:p>
            <a:pPr algn="l" defTabSz="289566">
              <a:defRPr sz="2632">
                <a:latin typeface="+mj-lt"/>
                <a:ea typeface="+mj-ea"/>
                <a:cs typeface="+mj-cs"/>
                <a:sym typeface="Helvetica Neue Light"/>
              </a:defRPr>
            </a:pPr>
            <a:r>
              <a:rPr dirty="0"/>
              <a:t>It is a question of the relative frequency of such environments, and of what we will obtain if we ask an informant to substitute any word he wishes for </a:t>
            </a:r>
            <a:r>
              <a:rPr dirty="0">
                <a:latin typeface="Helvetica Neue"/>
                <a:ea typeface="Helvetica Neue"/>
                <a:cs typeface="Helvetica Neue"/>
                <a:sym typeface="Helvetica Neue"/>
              </a:rPr>
              <a:t>optometrist</a:t>
            </a:r>
            <a:r>
              <a:rPr dirty="0"/>
              <a:t> (not asking what words have the same meaning).  </a:t>
            </a:r>
          </a:p>
          <a:p>
            <a:pPr algn="l" defTabSz="289566">
              <a:defRPr sz="2632">
                <a:latin typeface="+mj-lt"/>
                <a:ea typeface="+mj-ea"/>
                <a:cs typeface="+mj-cs"/>
                <a:sym typeface="Helvetica Neue Light"/>
              </a:defRPr>
            </a:pPr>
            <a:endParaRPr dirty="0"/>
          </a:p>
          <a:p>
            <a:pPr algn="l" defTabSz="289566">
              <a:defRPr sz="2632">
                <a:latin typeface="+mj-lt"/>
                <a:ea typeface="+mj-ea"/>
                <a:cs typeface="+mj-cs"/>
                <a:sym typeface="Helvetica Neue Light"/>
              </a:defRPr>
            </a:pPr>
            <a:r>
              <a:rPr dirty="0"/>
              <a:t>These and similar tests all measure the probability of particular environments occurring with particular elements...  If A and B have almost identical environments we say that they are synonyms.</a:t>
            </a:r>
            <a:endParaRPr lang="en-US" dirty="0"/>
          </a:p>
          <a:p>
            <a:pPr algn="r" defTabSz="289566">
              <a:defRPr sz="2632">
                <a:latin typeface="+mj-lt"/>
                <a:ea typeface="+mj-ea"/>
                <a:cs typeface="+mj-cs"/>
                <a:sym typeface="Helvetica Neue Light"/>
              </a:defRPr>
            </a:pPr>
            <a:r>
              <a:rPr dirty="0"/>
              <a:t>–Zellig Harris (1954)</a:t>
            </a:r>
            <a:endParaRPr lang="en-US" dirty="0"/>
          </a:p>
          <a:p>
            <a:pPr algn="r" defTabSz="289566">
              <a:defRPr sz="2632">
                <a:latin typeface="+mj-lt"/>
                <a:ea typeface="+mj-ea"/>
                <a:cs typeface="+mj-cs"/>
                <a:sym typeface="Helvetica Neue Light"/>
              </a:defRPr>
            </a:pPr>
            <a:endParaRPr lang="en-US" dirty="0"/>
          </a:p>
          <a:p>
            <a:pPr algn="r" defTabSz="289566">
              <a:defRPr sz="2632">
                <a:latin typeface="+mj-lt"/>
                <a:ea typeface="+mj-ea"/>
                <a:cs typeface="+mj-cs"/>
                <a:sym typeface="Helvetica Neue Light"/>
              </a:defRPr>
            </a:pPr>
            <a:r>
              <a:rPr lang="en-US" dirty="0"/>
              <a:t>“You shall know a word by the company it keeps!”</a:t>
            </a:r>
          </a:p>
          <a:p>
            <a:pPr algn="r" defTabSz="289566">
              <a:defRPr sz="2632">
                <a:latin typeface="+mj-lt"/>
                <a:ea typeface="+mj-ea"/>
                <a:cs typeface="+mj-cs"/>
                <a:sym typeface="Helvetica Neue Light"/>
              </a:defRPr>
            </a:pPr>
            <a:r>
              <a:rPr lang="en-US" dirty="0"/>
              <a:t>–John Firth (1957)</a:t>
            </a:r>
          </a:p>
        </p:txBody>
      </p:sp>
      <p:sp>
        <p:nvSpPr>
          <p:cNvPr id="393" name="Distributional Hypothesis"/>
          <p:cNvSpPr txBox="1">
            <a:spLocks noGrp="1"/>
          </p:cNvSpPr>
          <p:nvPr>
            <p:ph type="title"/>
          </p:nvPr>
        </p:nvSpPr>
        <p:spPr>
          <a:xfrm>
            <a:off x="1819424" y="1091655"/>
            <a:ext cx="5505152" cy="589359"/>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88870247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2" end="2"/>
                                            </p:txEl>
                                          </p:spTgt>
                                        </p:tgtEl>
                                        <p:attrNameLst>
                                          <p:attrName>style.visibility</p:attrName>
                                        </p:attrNameLst>
                                      </p:cBhvr>
                                      <p:to>
                                        <p:strVal val="visible"/>
                                      </p:to>
                                    </p:set>
                                    <p:animEffect transition="in" filter="dissolve">
                                      <p:cBhvr>
                                        <p:cTn id="14" dur="1000"/>
                                        <p:tgtEl>
                                          <p:spTgt spid="3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Word-word matrix</a:t>
            </a:r>
          </a:p>
        </p:txBody>
      </p:sp>
      <p:sp>
        <p:nvSpPr>
          <p:cNvPr id="3" name="Text Placeholder 2"/>
          <p:cNvSpPr>
            <a:spLocks noGrp="1"/>
          </p:cNvSpPr>
          <p:nvPr>
            <p:ph type="body" idx="1"/>
          </p:nvPr>
        </p:nvSpPr>
        <p:spPr/>
        <p:txBody>
          <a:bodyPr/>
          <a:lstStyle/>
          <a:p>
            <a:r>
              <a:rPr lang="en-US" dirty="0" err="1"/>
              <a:t>Turney</a:t>
            </a:r>
            <a:r>
              <a:rPr lang="en-US" dirty="0"/>
              <a:t> and </a:t>
            </a:r>
            <a:r>
              <a:rPr lang="en-US" dirty="0" err="1"/>
              <a:t>Pantel</a:t>
            </a:r>
            <a:r>
              <a:rPr lang="en-US" dirty="0"/>
              <a:t> (2010) </a:t>
            </a:r>
            <a:r>
              <a:rPr lang="en-US" i="1" dirty="0"/>
              <a:t>From Frequency to Meaning: </a:t>
            </a:r>
            <a:r>
              <a:rPr lang="en-US" dirty="0"/>
              <a:t>If units of text have similar vectors in a text-frequency matrix then they tend to have similar meanings.</a:t>
            </a:r>
            <a:endParaRPr lang="en-US" i="1" dirty="0"/>
          </a:p>
        </p:txBody>
      </p:sp>
      <p:sp>
        <p:nvSpPr>
          <p:cNvPr id="4" name="Slide Number Placeholder 3"/>
          <p:cNvSpPr>
            <a:spLocks noGrp="1"/>
          </p:cNvSpPr>
          <p:nvPr>
            <p:ph type="sldNum" sz="quarter" idx="2"/>
          </p:nvPr>
        </p:nvSpPr>
        <p:spPr/>
        <p:txBody>
          <a:bodyPr/>
          <a:lstStyle/>
          <a:p>
            <a:fld id="{86CB4B4D-7CA3-9044-876B-883B54F8677D}" type="slidenum">
              <a:rPr lang="uk-UA" smtClean="0"/>
              <a:t>82</a:t>
            </a:fld>
            <a:endParaRPr lang="uk-UA"/>
          </a:p>
        </p:txBody>
      </p:sp>
    </p:spTree>
    <p:extLst>
      <p:ext uri="{BB962C8B-B14F-4D97-AF65-F5344CB8AC3E}">
        <p14:creationId xmlns:p14="http://schemas.microsoft.com/office/powerpoint/2010/main" val="1368132756"/>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 co-occurrence matrix</a:t>
            </a:r>
          </a:p>
        </p:txBody>
      </p:sp>
      <p:sp>
        <p:nvSpPr>
          <p:cNvPr id="3" name="Text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2"/>
          </p:nvPr>
        </p:nvSpPr>
        <p:spPr/>
        <p:txBody>
          <a:bodyPr/>
          <a:lstStyle/>
          <a:p>
            <a:fld id="{86CB4B4D-7CA3-9044-876B-883B54F8677D}" type="slidenum">
              <a:rPr lang="uk-UA" smtClean="0"/>
              <a:t>83</a:t>
            </a:fld>
            <a:endParaRPr lang="uk-UA"/>
          </a:p>
        </p:txBody>
      </p:sp>
    </p:spTree>
    <p:extLst>
      <p:ext uri="{BB962C8B-B14F-4D97-AF65-F5344CB8AC3E}">
        <p14:creationId xmlns:p14="http://schemas.microsoft.com/office/powerpoint/2010/main" val="358080063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DIRT"/>
          <p:cNvSpPr txBox="1">
            <a:spLocks noGrp="1"/>
          </p:cNvSpPr>
          <p:nvPr>
            <p:ph type="title"/>
          </p:nvPr>
        </p:nvSpPr>
        <p:spPr>
          <a:xfrm>
            <a:off x="304800" y="965256"/>
            <a:ext cx="8534400" cy="742950"/>
          </a:xfrm>
          <a:prstGeom prst="rect">
            <a:avLst/>
          </a:prstGeom>
        </p:spPr>
        <p:txBody>
          <a:bodyPr/>
          <a:lstStyle/>
          <a:p>
            <a:r>
              <a:rPr dirty="0"/>
              <a:t>DIRT</a:t>
            </a:r>
          </a:p>
        </p:txBody>
      </p:sp>
      <p:graphicFrame>
        <p:nvGraphicFramePr>
          <p:cNvPr id="399" name="Table"/>
          <p:cNvGraphicFramePr/>
          <p:nvPr/>
        </p:nvGraphicFramePr>
        <p:xfrm>
          <a:off x="2027039" y="4346526"/>
          <a:ext cx="5337720" cy="1414267"/>
        </p:xfrm>
        <a:graphic>
          <a:graphicData uri="http://schemas.openxmlformats.org/drawingml/2006/table">
            <a:tbl>
              <a:tblPr/>
              <a:tblGrid>
                <a:gridCol w="2874804">
                  <a:extLst>
                    <a:ext uri="{9D8B030D-6E8A-4147-A177-3AD203B41FA5}">
                      <a16:colId xmlns:a16="http://schemas.microsoft.com/office/drawing/2014/main" val="20000"/>
                    </a:ext>
                  </a:extLst>
                </a:gridCol>
                <a:gridCol w="2462916">
                  <a:extLst>
                    <a:ext uri="{9D8B030D-6E8A-4147-A177-3AD203B41FA5}">
                      <a16:colId xmlns:a16="http://schemas.microsoft.com/office/drawing/2014/main" val="20001"/>
                    </a:ext>
                  </a:extLst>
                </a:gridCol>
              </a:tblGrid>
              <a:tr h="342900">
                <a:tc>
                  <a:txBody>
                    <a:bodyPr/>
                    <a:lstStyle/>
                    <a:p>
                      <a:pPr defTabSz="914400">
                        <a:tabLst>
                          <a:tab pos="914400" algn="l"/>
                        </a:tabLst>
                      </a:pPr>
                      <a:r>
                        <a:rPr sz="1900">
                          <a:latin typeface="+mj-lt"/>
                          <a:ea typeface="+mj-ea"/>
                          <a:cs typeface="+mj-cs"/>
                          <a:sym typeface="Helvetica Neue Light"/>
                        </a:rPr>
                        <a:t>modified by adjectives</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900" dirty="0">
                          <a:latin typeface="+mj-lt"/>
                          <a:ea typeface="+mj-ea"/>
                          <a:cs typeface="+mj-cs"/>
                          <a:sym typeface="Helvetica Neue Light"/>
                        </a:rPr>
                        <a:t>objects of verbs</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071129">
                <a:tc>
                  <a:txBody>
                    <a:bodyPr/>
                    <a:lstStyle/>
                    <a:p>
                      <a:pPr defTabSz="914400">
                        <a:tabLst>
                          <a:tab pos="914400" algn="l"/>
                        </a:tabLst>
                        <a:defRPr sz="3100">
                          <a:latin typeface="+mj-lt"/>
                          <a:ea typeface="+mj-ea"/>
                          <a:cs typeface="+mj-cs"/>
                          <a:sym typeface="Helvetica Neue Light"/>
                        </a:defRPr>
                      </a:pPr>
                      <a:r>
                        <a:rPr sz="1600"/>
                        <a:t>additional, administrative, assigned, assumed, collective, congressional, constitutional ...</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100">
                          <a:latin typeface="+mj-lt"/>
                          <a:ea typeface="+mj-ea"/>
                          <a:cs typeface="+mj-cs"/>
                          <a:sym typeface="Helvetica Neue Light"/>
                        </a:defRPr>
                      </a:pPr>
                      <a:r>
                        <a:rPr sz="1600" dirty="0"/>
                        <a:t>assert, assign, assume, attend to, avoid, become, breach ... </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bl>
          </a:graphicData>
        </a:graphic>
      </p:graphicFrame>
      <p:sp>
        <p:nvSpPr>
          <p:cNvPr id="400" name="Lin and Panel (2001) operationalize the Distributional Hypothesis using dependency relationships to define similar environments."/>
          <p:cNvSpPr txBox="1"/>
          <p:nvPr/>
        </p:nvSpPr>
        <p:spPr>
          <a:xfrm>
            <a:off x="152400" y="1772208"/>
            <a:ext cx="8382000" cy="220853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defRPr>
                <a:latin typeface="+mj-lt"/>
                <a:ea typeface="+mj-ea"/>
                <a:cs typeface="+mj-cs"/>
                <a:sym typeface="Helvetica Neue Light"/>
              </a:defRPr>
            </a:pPr>
            <a:r>
              <a:rPr sz="2800" dirty="0">
                <a:latin typeface="+mj-lt"/>
              </a:rPr>
              <a:t>Lin and Panel (2001) operationalize the Distributional Hypothesis using </a:t>
            </a:r>
            <a:r>
              <a:rPr sz="2800" dirty="0">
                <a:latin typeface="+mj-lt"/>
                <a:ea typeface="Helvetica Neue"/>
                <a:cs typeface="Helvetica Neue"/>
                <a:sym typeface="Helvetica Neue"/>
              </a:rPr>
              <a:t>dependency relationships</a:t>
            </a:r>
            <a:r>
              <a:rPr sz="2800" dirty="0">
                <a:latin typeface="+mj-lt"/>
              </a:rPr>
              <a:t> to define </a:t>
            </a:r>
            <a:r>
              <a:rPr sz="2800" dirty="0">
                <a:latin typeface="+mj-lt"/>
                <a:ea typeface="Helvetica Neue"/>
                <a:cs typeface="Helvetica Neue"/>
                <a:sym typeface="Helvetica Neue"/>
              </a:rPr>
              <a:t>similar environments.</a:t>
            </a:r>
            <a:endParaRPr lang="en-US" sz="2800" dirty="0">
              <a:latin typeface="+mj-lt"/>
              <a:ea typeface="Helvetica Neue"/>
              <a:cs typeface="Helvetica Neue"/>
              <a:sym typeface="Helvetica Neue"/>
            </a:endParaRPr>
          </a:p>
          <a:p>
            <a:pPr>
              <a:defRPr>
                <a:latin typeface="+mj-lt"/>
                <a:ea typeface="+mj-ea"/>
                <a:cs typeface="+mj-cs"/>
                <a:sym typeface="Helvetica Neue Light"/>
              </a:defRPr>
            </a:pPr>
            <a:r>
              <a:rPr lang="en-US" sz="2800" b="1" dirty="0">
                <a:ea typeface="Helvetica Neue"/>
                <a:cs typeface="Helvetica Neue"/>
                <a:sym typeface="Helvetica Neue"/>
              </a:rPr>
              <a:t>Duty</a:t>
            </a:r>
            <a:r>
              <a:rPr lang="en-US" sz="2800" dirty="0">
                <a:ea typeface="Helvetica Neue"/>
                <a:cs typeface="Helvetica Neue"/>
                <a:sym typeface="Helvetica Neue"/>
              </a:rPr>
              <a:t> </a:t>
            </a:r>
            <a:r>
              <a:rPr lang="en-US" sz="2800" dirty="0">
                <a:sym typeface="Helvetica Neue Light"/>
              </a:rPr>
              <a:t>and</a:t>
            </a:r>
            <a:r>
              <a:rPr lang="en-US" sz="2800" dirty="0">
                <a:ea typeface="Helvetica Neue"/>
                <a:cs typeface="Helvetica Neue"/>
                <a:sym typeface="Helvetica Neue"/>
              </a:rPr>
              <a:t> </a:t>
            </a:r>
            <a:r>
              <a:rPr lang="en-US" sz="2800" b="1" dirty="0">
                <a:ea typeface="Helvetica Neue"/>
                <a:cs typeface="Helvetica Neue"/>
                <a:sym typeface="Helvetica Neue"/>
              </a:rPr>
              <a:t>responsibility</a:t>
            </a:r>
            <a:r>
              <a:rPr lang="en-US" sz="2800" dirty="0">
                <a:sym typeface="Helvetica Neue Light"/>
              </a:rPr>
              <a:t> share a similar set of dependency contexts in large volumes of text:</a:t>
            </a:r>
          </a:p>
        </p:txBody>
      </p:sp>
      <p:sp>
        <p:nvSpPr>
          <p:cNvPr id="401" name="Duty and responsibility share a similar set of dependency contexts in large volumes of text:"/>
          <p:cNvSpPr txBox="1"/>
          <p:nvPr/>
        </p:nvSpPr>
        <p:spPr>
          <a:xfrm>
            <a:off x="150840" y="3559557"/>
            <a:ext cx="8390194"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defRPr>
                <a:latin typeface="+mj-lt"/>
                <a:ea typeface="+mj-ea"/>
                <a:cs typeface="+mj-cs"/>
                <a:sym typeface="Helvetica Neue Light"/>
              </a:defRPr>
            </a:pPr>
            <a:endParaRPr sz="3000" dirty="0">
              <a:latin typeface="+mj-lt"/>
            </a:endParaRPr>
          </a:p>
        </p:txBody>
      </p:sp>
    </p:spTree>
    <p:extLst>
      <p:ext uri="{BB962C8B-B14F-4D97-AF65-F5344CB8AC3E}">
        <p14:creationId xmlns:p14="http://schemas.microsoft.com/office/powerpoint/2010/main" val="2913718015"/>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5513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11" name="Rectangle 10"/>
          <p:cNvSpPr/>
          <p:nvPr/>
        </p:nvSpPr>
        <p:spPr bwMode="auto">
          <a:xfrm>
            <a:off x="71515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12" name="Rectangle 11"/>
          <p:cNvSpPr/>
          <p:nvPr/>
        </p:nvSpPr>
        <p:spPr bwMode="auto">
          <a:xfrm>
            <a:off x="3951159" y="4495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13" name="Rectangle 12"/>
          <p:cNvSpPr/>
          <p:nvPr/>
        </p:nvSpPr>
        <p:spPr bwMode="auto">
          <a:xfrm>
            <a:off x="6465759" y="4495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lstStyle/>
          <a:p>
            <a:r>
              <a:rPr lang="en-US" dirty="0"/>
              <a:t>Define a co-occurrence matrix</a:t>
            </a:r>
          </a:p>
        </p:txBody>
      </p:sp>
      <p:sp>
        <p:nvSpPr>
          <p:cNvPr id="4" name="Slide Number Placeholder 3"/>
          <p:cNvSpPr>
            <a:spLocks noGrp="1"/>
          </p:cNvSpPr>
          <p:nvPr>
            <p:ph type="sldNum" sz="quarter" idx="12"/>
          </p:nvPr>
        </p:nvSpPr>
        <p:spPr>
          <a:xfrm>
            <a:off x="838200" y="5943600"/>
            <a:ext cx="1981200" cy="342900"/>
          </a:xfrm>
        </p:spPr>
        <p:txBody>
          <a:bodyPr/>
          <a:lstStyle/>
          <a:p>
            <a:fld id="{10F35DC5-7E65-8247-99AB-4E984F8A921E}" type="slidenum">
              <a:rPr lang="en-US" smtClean="0"/>
              <a:pPr/>
              <a:t>85</a:t>
            </a:fld>
            <a:endParaRPr lang="en-US"/>
          </a:p>
        </p:txBody>
      </p:sp>
      <p:sp>
        <p:nvSpPr>
          <p:cNvPr id="8" name="Rectangle 4"/>
          <p:cNvSpPr>
            <a:spLocks noChangeArrowheads="1"/>
          </p:cNvSpPr>
          <p:nvPr/>
        </p:nvSpPr>
        <p:spPr bwMode="auto">
          <a:xfrm rot="16200000">
            <a:off x="5657849" y="1390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646611" y="1085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598488" y="3505200"/>
          <a:ext cx="7988300" cy="4800600"/>
        </p:xfrm>
        <a:graphic>
          <a:graphicData uri="http://schemas.openxmlformats.org/presentationml/2006/ole">
            <mc:AlternateContent xmlns:mc="http://schemas.openxmlformats.org/markup-compatibility/2006">
              <mc:Choice xmlns:v="urn:schemas-microsoft-com:vml" Requires="v">
                <p:oleObj spid="_x0000_s16482" name="Worksheet" r:id="rId3" imgW="7734300" imgH="4648200" progId="Excel.Sheet.12">
                  <p:embed/>
                </p:oleObj>
              </mc:Choice>
              <mc:Fallback>
                <p:oleObj name="Worksheet" r:id="rId3" imgW="7734300" imgH="4648200" progId="Excel.Sheet.12">
                  <p:embed/>
                  <p:pic>
                    <p:nvPicPr>
                      <p:cNvPr id="7" name="Object 6"/>
                      <p:cNvPicPr/>
                      <p:nvPr/>
                    </p:nvPicPr>
                    <p:blipFill>
                      <a:blip r:embed="rId4"/>
                      <a:stretch>
                        <a:fillRect/>
                      </a:stretch>
                    </p:blipFill>
                    <p:spPr>
                      <a:xfrm>
                        <a:off x="598488" y="3505200"/>
                        <a:ext cx="7988300" cy="4800600"/>
                      </a:xfrm>
                      <a:prstGeom prst="rect">
                        <a:avLst/>
                      </a:prstGeom>
                    </p:spPr>
                  </p:pic>
                </p:oleObj>
              </mc:Fallback>
            </mc:AlternateContent>
          </a:graphicData>
        </a:graphic>
      </p:graphicFrame>
      <p:pic>
        <p:nvPicPr>
          <p:cNvPr id="14"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04800" y="2257426"/>
            <a:ext cx="8510954" cy="9429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647236" y="5181600"/>
            <a:ext cx="343364" cy="369332"/>
          </a:xfrm>
          <a:prstGeom prst="rect">
            <a:avLst/>
          </a:prstGeom>
          <a:noFill/>
        </p:spPr>
        <p:txBody>
          <a:bodyPr wrap="none" rtlCol="0">
            <a:spAutoFit/>
          </a:bodyPr>
          <a:lstStyle/>
          <a:p>
            <a:r>
              <a:rPr lang="en-US" dirty="0">
                <a:solidFill>
                  <a:srgbClr val="FF0000"/>
                </a:solidFill>
              </a:rPr>
              <a:t>…</a:t>
            </a:r>
          </a:p>
        </p:txBody>
      </p:sp>
      <p:sp>
        <p:nvSpPr>
          <p:cNvPr id="15" name="TextBox 14"/>
          <p:cNvSpPr txBox="1"/>
          <p:nvPr/>
        </p:nvSpPr>
        <p:spPr>
          <a:xfrm>
            <a:off x="2819400" y="5237202"/>
            <a:ext cx="343364"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407776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0179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11" name="Rectangle 10"/>
          <p:cNvSpPr/>
          <p:nvPr/>
        </p:nvSpPr>
        <p:spPr bwMode="auto">
          <a:xfrm>
            <a:off x="66181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12" name="Rectangle 11"/>
          <p:cNvSpPr/>
          <p:nvPr/>
        </p:nvSpPr>
        <p:spPr bwMode="auto">
          <a:xfrm>
            <a:off x="3417759" y="4114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13" name="Rectangle 12"/>
          <p:cNvSpPr/>
          <p:nvPr/>
        </p:nvSpPr>
        <p:spPr bwMode="auto">
          <a:xfrm>
            <a:off x="5932359" y="4114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lstStyle/>
          <a:p>
            <a:r>
              <a:rPr lang="en-US" dirty="0"/>
              <a:t>Term-context matrix for word similarity</a:t>
            </a:r>
          </a:p>
        </p:txBody>
      </p:sp>
      <p:sp>
        <p:nvSpPr>
          <p:cNvPr id="3" name="Content Placeholder 2"/>
          <p:cNvSpPr>
            <a:spLocks noGrp="1"/>
          </p:cNvSpPr>
          <p:nvPr>
            <p:ph idx="1"/>
          </p:nvPr>
        </p:nvSpPr>
        <p:spPr>
          <a:xfrm>
            <a:off x="304800" y="2133600"/>
            <a:ext cx="8534400" cy="3333750"/>
          </a:xfrm>
        </p:spPr>
        <p:txBody>
          <a:bodyPr/>
          <a:lstStyle/>
          <a:p>
            <a:r>
              <a:rPr lang="en-US" sz="2800" dirty="0"/>
              <a:t>Two </a:t>
            </a:r>
            <a:r>
              <a:rPr lang="en-US" sz="2800" b="1" dirty="0"/>
              <a:t>words</a:t>
            </a:r>
            <a:r>
              <a:rPr lang="en-US" sz="2800" dirty="0"/>
              <a:t> are similar in meaning if their context vectors are similar</a:t>
            </a:r>
            <a:endParaRPr lang="en-US"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86</a:t>
            </a:fld>
            <a:endParaRPr lang="en-US"/>
          </a:p>
        </p:txBody>
      </p:sp>
      <p:sp>
        <p:nvSpPr>
          <p:cNvPr id="8" name="Rectangle 4"/>
          <p:cNvSpPr>
            <a:spLocks noChangeArrowheads="1"/>
          </p:cNvSpPr>
          <p:nvPr/>
        </p:nvSpPr>
        <p:spPr bwMode="auto">
          <a:xfrm rot="16200000">
            <a:off x="5124449" y="1009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113211" y="704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64959" y="3124200"/>
          <a:ext cx="7987884" cy="4800600"/>
        </p:xfrm>
        <a:graphic>
          <a:graphicData uri="http://schemas.openxmlformats.org/presentationml/2006/ole">
            <mc:AlternateContent xmlns:mc="http://schemas.openxmlformats.org/markup-compatibility/2006">
              <mc:Choice xmlns:v="urn:schemas-microsoft-com:vml" Requires="v">
                <p:oleObj spid="_x0000_s17506" name="Worksheet" r:id="rId3" imgW="7734300" imgH="4648200" progId="Excel.Sheet.12">
                  <p:embed/>
                </p:oleObj>
              </mc:Choice>
              <mc:Fallback>
                <p:oleObj name="Worksheet" r:id="rId3" imgW="7734300" imgH="4648200" progId="Excel.Sheet.12">
                  <p:embed/>
                  <p:pic>
                    <p:nvPicPr>
                      <p:cNvPr id="7" name="Object 6"/>
                      <p:cNvPicPr/>
                      <p:nvPr/>
                    </p:nvPicPr>
                    <p:blipFill>
                      <a:blip r:embed="rId4"/>
                      <a:stretch>
                        <a:fillRect/>
                      </a:stretch>
                    </p:blipFill>
                    <p:spPr>
                      <a:xfrm>
                        <a:off x="64959" y="3124200"/>
                        <a:ext cx="7987884" cy="4800600"/>
                      </a:xfrm>
                      <a:prstGeom prst="rect">
                        <a:avLst/>
                      </a:prstGeom>
                    </p:spPr>
                  </p:pic>
                </p:oleObj>
              </mc:Fallback>
            </mc:AlternateContent>
          </a:graphicData>
        </a:graphic>
      </p:graphicFrame>
    </p:spTree>
    <p:extLst>
      <p:ext uri="{BB962C8B-B14F-4D97-AF65-F5344CB8AC3E}">
        <p14:creationId xmlns:p14="http://schemas.microsoft.com/office/powerpoint/2010/main" val="72505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word-word or word-context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2057400"/>
                <a:ext cx="8001000" cy="3333750"/>
              </a:xfrm>
            </p:spPr>
            <p:txBody>
              <a:bodyPr>
                <a:normAutofit fontScale="92500" lnSpcReduction="20000"/>
              </a:bodyPr>
              <a:lstStyle/>
              <a:p>
                <a:r>
                  <a:rPr lang="en-US" sz="2800" dirty="0"/>
                  <a:t>Instead of entire documents, use smaller contexts</a:t>
                </a:r>
              </a:p>
              <a:p>
                <a:pPr lvl="1"/>
                <a:r>
                  <a:rPr lang="en-US" sz="2400" dirty="0"/>
                  <a:t>Paragraph</a:t>
                </a:r>
              </a:p>
              <a:p>
                <a:pPr lvl="1"/>
                <a:r>
                  <a:rPr lang="en-US" sz="2400" dirty="0"/>
                  <a:t>Window of </a:t>
                </a:r>
                <a14:m>
                  <m:oMath xmlns:m="http://schemas.openxmlformats.org/officeDocument/2006/math">
                    <m:r>
                      <a:rPr lang="en-US" sz="2400" i="1">
                        <a:latin typeface="Cambria Math" charset="0"/>
                        <a:ea typeface="Cambria Math" charset="0"/>
                        <a:cs typeface="Cambria Math" charset="0"/>
                      </a:rPr>
                      <m:t>±</m:t>
                    </m:r>
                  </m:oMath>
                </a14:m>
                <a:r>
                  <a:rPr lang="en-US" sz="2400" dirty="0"/>
                  <a:t> 4 words</a:t>
                </a:r>
              </a:p>
              <a:p>
                <a:r>
                  <a:rPr lang="en-US" sz="2800" dirty="0"/>
                  <a:t>A word is now defined by a vector over counts of context words</a:t>
                </a:r>
              </a:p>
              <a:p>
                <a:r>
                  <a:rPr lang="en-US" sz="2800" dirty="0"/>
                  <a:t>Instead of each vector being of length D</a:t>
                </a:r>
              </a:p>
              <a:p>
                <a:r>
                  <a:rPr lang="en-US" sz="2800" dirty="0"/>
                  <a:t>Each vector is now of length |V|</a:t>
                </a:r>
              </a:p>
              <a:p>
                <a:r>
                  <a:rPr lang="en-US" sz="2800" dirty="0"/>
                  <a:t>The word-word matrix is |</a:t>
                </a:r>
                <a:r>
                  <a:rPr lang="en-US" sz="2800" dirty="0" err="1"/>
                  <a:t>V|x|V</a:t>
                </a:r>
                <a:r>
                  <a:rPr lang="en-US"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2057400"/>
                <a:ext cx="8001000" cy="3333750"/>
              </a:xfrm>
              <a:blipFill>
                <a:blip r:embed="rId3"/>
                <a:stretch>
                  <a:fillRect l="-1268" t="-45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87</a:t>
            </a:fld>
            <a:endParaRPr lang="en-US"/>
          </a:p>
        </p:txBody>
      </p:sp>
    </p:spTree>
    <p:extLst>
      <p:ext uri="{BB962C8B-B14F-4D97-AF65-F5344CB8AC3E}">
        <p14:creationId xmlns:p14="http://schemas.microsoft.com/office/powerpoint/2010/main" val="1160467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Word-word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showed only 4x6, but the real matrix is 50,000 x 50,000</a:t>
                </a:r>
              </a:p>
              <a:p>
                <a:pPr lvl="1"/>
                <a:r>
                  <a:rPr lang="en-US" dirty="0"/>
                  <a:t>So it’s very </a:t>
                </a:r>
                <a:r>
                  <a:rPr lang="en-US" b="1" dirty="0"/>
                  <a:t>sparse</a:t>
                </a:r>
              </a:p>
              <a:p>
                <a:pPr lvl="2"/>
                <a:r>
                  <a:rPr lang="en-US" dirty="0"/>
                  <a:t>Most values are 0.</a:t>
                </a:r>
              </a:p>
              <a:p>
                <a:pPr lvl="1"/>
                <a:r>
                  <a:rPr lang="en-US" dirty="0"/>
                  <a:t>That’s OK, since there are lots of efficient algorithms for sparse matrices.</a:t>
                </a:r>
              </a:p>
              <a:p>
                <a:r>
                  <a:rPr lang="en-US" dirty="0"/>
                  <a:t>The size of windows depends on your goals</a:t>
                </a:r>
              </a:p>
              <a:p>
                <a:pPr lvl="1"/>
                <a:r>
                  <a:rPr lang="en-US" dirty="0"/>
                  <a:t>The shorter the windows , the more </a:t>
                </a:r>
                <a:r>
                  <a:rPr lang="en-US" b="1" dirty="0"/>
                  <a:t>syntactic</a:t>
                </a:r>
                <a:r>
                  <a:rPr lang="en-US" dirty="0"/>
                  <a:t> the representation</a:t>
                </a:r>
              </a:p>
              <a:p>
                <a:pPr marL="800100" lvl="2" indent="0">
                  <a:buNone/>
                </a:pPr>
                <a14:m>
                  <m:oMath xmlns:m="http://schemas.openxmlformats.org/officeDocument/2006/math">
                    <m:r>
                      <a:rPr lang="en-US" i="1">
                        <a:latin typeface="Cambria Math" charset="0"/>
                        <a:ea typeface="Cambria Math" charset="0"/>
                        <a:cs typeface="Cambria Math" charset="0"/>
                      </a:rPr>
                      <m:t>±</m:t>
                    </m:r>
                  </m:oMath>
                </a14:m>
                <a:r>
                  <a:rPr lang="en-US" dirty="0"/>
                  <a:t> 1-3 very </a:t>
                </a:r>
                <a:r>
                  <a:rPr lang="en-US" dirty="0" err="1"/>
                  <a:t>syntacticy</a:t>
                </a:r>
                <a:endParaRPr lang="en-US" dirty="0"/>
              </a:p>
              <a:p>
                <a:pPr lvl="1"/>
                <a:r>
                  <a:rPr lang="en-US" dirty="0"/>
                  <a:t>The longer the windows, the more </a:t>
                </a:r>
                <a:r>
                  <a:rPr lang="en-US" b="1" dirty="0"/>
                  <a:t>semantic</a:t>
                </a:r>
                <a:r>
                  <a:rPr lang="en-US" dirty="0"/>
                  <a:t> the representation</a:t>
                </a:r>
              </a:p>
              <a:p>
                <a:pPr marL="800100" lvl="2" indent="0">
                  <a:buNone/>
                </a:pPr>
                <a14:m>
                  <m:oMath xmlns:m="http://schemas.openxmlformats.org/officeDocument/2006/math">
                    <m:r>
                      <a:rPr lang="en-US" i="1">
                        <a:latin typeface="Cambria Math" charset="0"/>
                        <a:ea typeface="Cambria Math" charset="0"/>
                        <a:cs typeface="Cambria Math" charset="0"/>
                      </a:rPr>
                      <m:t>±</m:t>
                    </m:r>
                  </m:oMath>
                </a14:m>
                <a:r>
                  <a:rPr lang="en-US" dirty="0"/>
                  <a:t> 4-10 more </a:t>
                </a:r>
                <a:r>
                  <a:rPr lang="en-US" dirty="0" err="1"/>
                  <a:t>semanticy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00" t="-1463" b="-69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88</a:t>
            </a:fld>
            <a:endParaRPr lang="en-US"/>
          </a:p>
        </p:txBody>
      </p:sp>
    </p:spTree>
    <p:extLst>
      <p:ext uri="{BB962C8B-B14F-4D97-AF65-F5344CB8AC3E}">
        <p14:creationId xmlns:p14="http://schemas.microsoft.com/office/powerpoint/2010/main" val="32697858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238250"/>
            <a:ext cx="7467600" cy="361950"/>
          </a:xfrm>
        </p:spPr>
        <p:txBody>
          <a:bodyPr>
            <a:normAutofit fontScale="90000"/>
          </a:bodyPr>
          <a:lstStyle/>
          <a:p>
            <a:r>
              <a:rPr lang="en-US" dirty="0"/>
              <a:t>Related versus similar</a:t>
            </a:r>
          </a:p>
        </p:txBody>
      </p:sp>
      <p:sp>
        <p:nvSpPr>
          <p:cNvPr id="3" name="Content Placeholder 2"/>
          <p:cNvSpPr>
            <a:spLocks noGrp="1"/>
          </p:cNvSpPr>
          <p:nvPr>
            <p:ph idx="1"/>
          </p:nvPr>
        </p:nvSpPr>
        <p:spPr>
          <a:xfrm>
            <a:off x="304800" y="2209800"/>
            <a:ext cx="8839200" cy="3695700"/>
          </a:xfrm>
        </p:spPr>
        <p:txBody>
          <a:bodyPr/>
          <a:lstStyle/>
          <a:p>
            <a:r>
              <a:rPr lang="en-US" sz="2800" b="1" dirty="0"/>
              <a:t>Related</a:t>
            </a:r>
            <a:r>
              <a:rPr lang="en-US" sz="2800" dirty="0"/>
              <a:t> words</a:t>
            </a:r>
          </a:p>
          <a:p>
            <a:pPr lvl="1"/>
            <a:r>
              <a:rPr lang="en-US" sz="2400" dirty="0"/>
              <a:t>They are typically nearby each other. </a:t>
            </a:r>
          </a:p>
          <a:p>
            <a:pPr lvl="1"/>
            <a:r>
              <a:rPr lang="en-US" sz="2400" i="1" dirty="0"/>
              <a:t>wrote </a:t>
            </a:r>
            <a:r>
              <a:rPr lang="en-US" sz="2400" dirty="0"/>
              <a:t>is related to words like </a:t>
            </a:r>
            <a:r>
              <a:rPr lang="en-US" sz="2400" i="1" dirty="0"/>
              <a:t>book </a:t>
            </a:r>
            <a:r>
              <a:rPr lang="en-US" sz="2400" dirty="0"/>
              <a:t>or </a:t>
            </a:r>
            <a:r>
              <a:rPr lang="en-US" sz="2400" i="1" dirty="0"/>
              <a:t>poem</a:t>
            </a:r>
            <a:r>
              <a:rPr lang="en-US" sz="2400" dirty="0"/>
              <a:t>. </a:t>
            </a:r>
          </a:p>
          <a:p>
            <a:r>
              <a:rPr lang="en-US" sz="2800" b="1" dirty="0"/>
              <a:t>Similar</a:t>
            </a:r>
            <a:r>
              <a:rPr lang="en-US" sz="2800" dirty="0"/>
              <a:t> words</a:t>
            </a:r>
          </a:p>
          <a:p>
            <a:pPr lvl="1"/>
            <a:r>
              <a:rPr lang="en-US" sz="2400" dirty="0"/>
              <a:t>They have similar neighbors. </a:t>
            </a:r>
          </a:p>
          <a:p>
            <a:pPr lvl="1"/>
            <a:r>
              <a:rPr lang="en-US" sz="2400" i="1" dirty="0"/>
              <a:t>wrote </a:t>
            </a:r>
            <a:r>
              <a:rPr lang="en-US" sz="2400" dirty="0"/>
              <a:t>is similar to words like </a:t>
            </a:r>
            <a:r>
              <a:rPr lang="en-US" sz="2400" i="1" dirty="0"/>
              <a:t>said </a:t>
            </a:r>
            <a:r>
              <a:rPr lang="en-US" sz="2400" dirty="0"/>
              <a:t>or </a:t>
            </a:r>
            <a:r>
              <a:rPr lang="en-US" sz="2400" i="1" dirty="0"/>
              <a:t>remarked</a:t>
            </a:r>
            <a:r>
              <a:rPr lang="en-US" sz="2400" dirty="0"/>
              <a:t>.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89</a:t>
            </a:fld>
            <a:endParaRPr lang="en-US"/>
          </a:p>
        </p:txBody>
      </p:sp>
    </p:spTree>
    <p:extLst>
      <p:ext uri="{BB962C8B-B14F-4D97-AF65-F5344CB8AC3E}">
        <p14:creationId xmlns:p14="http://schemas.microsoft.com/office/powerpoint/2010/main" val="1253402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marL="0" indent="0" algn="ctr">
              <a:buSzTx/>
              <a:buNone/>
            </a:pP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marL="0" indent="0" algn="ctr">
              <a:buSzTx/>
              <a:buNone/>
            </a:pP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marL="0" indent="0" algn="ctr">
              <a:buSzTx/>
              <a:buNone/>
            </a:pP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27580" y="1802213"/>
            <a:ext cx="4523380" cy="979462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4471514" y="1789445"/>
            <a:ext cx="4713023" cy="7478881"/>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4495800" y="4953000"/>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9734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533400"/>
            <a:ext cx="4800600" cy="1905000"/>
          </a:xfrm>
        </p:spPr>
        <p:txBody>
          <a:bodyPr/>
          <a:lstStyle/>
          <a:p>
            <a:r>
              <a:rPr lang="en-US" sz="4000" dirty="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2667000"/>
            <a:ext cx="5105400" cy="1295400"/>
          </a:xfrm>
        </p:spPr>
        <p:txBody>
          <a:bodyPr>
            <a:normAutofit fontScale="92500"/>
          </a:bodyPr>
          <a:lstStyle/>
          <a:p>
            <a:r>
              <a:rPr lang="en-US" sz="3600" dirty="0">
                <a:solidFill>
                  <a:srgbClr val="A4001D"/>
                </a:solidFill>
                <a:ea typeface="ＭＳ Ｐゴシック" charset="0"/>
                <a:cs typeface="Calibri"/>
              </a:rPr>
              <a:t>Measuring similarity: the cosine</a:t>
            </a:r>
          </a:p>
        </p:txBody>
      </p:sp>
    </p:spTree>
    <p:extLst>
      <p:ext uri="{BB962C8B-B14F-4D97-AF65-F5344CB8AC3E}">
        <p14:creationId xmlns:p14="http://schemas.microsoft.com/office/powerpoint/2010/main" val="300757690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a:xfrm>
            <a:off x="304800" y="2209800"/>
            <a:ext cx="8839200" cy="3695700"/>
          </a:xfrm>
        </p:spPr>
        <p:txBody>
          <a:bodyPr/>
          <a:lstStyle/>
          <a:p>
            <a:r>
              <a:rPr lang="en-US" dirty="0"/>
              <a:t>Given 2 target words </a:t>
            </a:r>
            <a:r>
              <a:rPr lang="en-US" i="1" dirty="0"/>
              <a:t>v</a:t>
            </a:r>
            <a:r>
              <a:rPr lang="en-US" dirty="0"/>
              <a:t> and </a:t>
            </a:r>
            <a:r>
              <a:rPr lang="en-US" i="1" dirty="0"/>
              <a:t>w</a:t>
            </a:r>
            <a:endParaRPr lang="en-US" dirty="0"/>
          </a:p>
          <a:p>
            <a:r>
              <a:rPr lang="en-US" dirty="0"/>
              <a:t>We’ll need a way to measure their similarity.</a:t>
            </a:r>
          </a:p>
          <a:p>
            <a:r>
              <a:rPr lang="en-US" dirty="0"/>
              <a:t>Most measure of vectors similarity are based on the:</a:t>
            </a:r>
          </a:p>
          <a:p>
            <a:r>
              <a:rPr lang="en-US" b="1" dirty="0"/>
              <a:t>Dot product </a:t>
            </a:r>
            <a:r>
              <a:rPr lang="en-US" dirty="0"/>
              <a:t>or </a:t>
            </a:r>
            <a:r>
              <a:rPr lang="en-US" b="1" dirty="0"/>
              <a:t>inner product</a:t>
            </a:r>
            <a:r>
              <a:rPr lang="en-US" dirty="0"/>
              <a:t> from linear algebra</a:t>
            </a:r>
            <a:endParaRPr lang="en-US" b="1" dirty="0"/>
          </a:p>
          <a:p>
            <a:endParaRPr lang="en-US" b="1" dirty="0"/>
          </a:p>
          <a:p>
            <a:endParaRPr lang="en-US" b="1" dirty="0"/>
          </a:p>
          <a:p>
            <a:pPr lvl="1"/>
            <a:r>
              <a:rPr lang="en-US" dirty="0"/>
              <a:t>High when two vectors have large values in same dimensions. </a:t>
            </a:r>
          </a:p>
          <a:p>
            <a:pPr lvl="1"/>
            <a:r>
              <a:rPr lang="en-US" dirty="0"/>
              <a:t>Low (in fact 0) for </a:t>
            </a:r>
            <a:r>
              <a:rPr lang="en-US" b="1" dirty="0"/>
              <a:t>orthogonal vectors</a:t>
            </a:r>
            <a:r>
              <a:rPr lang="en-US" dirty="0"/>
              <a:t> with</a:t>
            </a:r>
            <a:r>
              <a:rPr lang="en-US" b="1" dirty="0"/>
              <a:t> </a:t>
            </a:r>
            <a:r>
              <a:rPr lang="en-US" dirty="0" err="1"/>
              <a:t>zeros</a:t>
            </a:r>
            <a:r>
              <a:rPr lang="en-US" dirty="0"/>
              <a:t> in complementary distribution</a:t>
            </a:r>
            <a:endParaRPr lang="en-US" b="1" dirty="0"/>
          </a:p>
          <a:p>
            <a:endParaRPr lang="en-US" b="1"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91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3852709"/>
            <a:ext cx="7081405" cy="895350"/>
          </a:xfrm>
          <a:prstGeom prst="rect">
            <a:avLst/>
          </a:prstGeom>
        </p:spPr>
      </p:pic>
    </p:spTree>
    <p:extLst>
      <p:ext uri="{BB962C8B-B14F-4D97-AF65-F5344CB8AC3E}">
        <p14:creationId xmlns:p14="http://schemas.microsoft.com/office/powerpoint/2010/main" val="30565495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14400"/>
            <a:ext cx="7467600" cy="742950"/>
          </a:xfrm>
        </p:spPr>
        <p:txBody>
          <a:bodyPr/>
          <a:lstStyle/>
          <a:p>
            <a:r>
              <a:rPr lang="en-US" dirty="0"/>
              <a:t>Problem with dot product</a:t>
            </a:r>
          </a:p>
        </p:txBody>
      </p:sp>
      <p:sp>
        <p:nvSpPr>
          <p:cNvPr id="3" name="Content Placeholder 2"/>
          <p:cNvSpPr>
            <a:spLocks noGrp="1"/>
          </p:cNvSpPr>
          <p:nvPr>
            <p:ph idx="1"/>
          </p:nvPr>
        </p:nvSpPr>
        <p:spPr>
          <a:xfrm>
            <a:off x="304800" y="2590800"/>
            <a:ext cx="8534400" cy="3238500"/>
          </a:xfrm>
        </p:spPr>
        <p:txBody>
          <a:bodyPr/>
          <a:lstStyle/>
          <a:p>
            <a:r>
              <a:rPr lang="en-US" dirty="0"/>
              <a:t>Dot product is longer if the vector is longer. Vector length:</a:t>
            </a:r>
          </a:p>
          <a:p>
            <a:endParaRPr lang="en-US" dirty="0"/>
          </a:p>
          <a:p>
            <a:pPr marL="0" indent="0">
              <a:buNone/>
            </a:pPr>
            <a:endParaRPr lang="en-US" dirty="0"/>
          </a:p>
          <a:p>
            <a:endParaRPr lang="en-US" dirty="0"/>
          </a:p>
          <a:p>
            <a:r>
              <a:rPr lang="en-US" dirty="0"/>
              <a:t>Vectors are longer if they have higher values in each dimension</a:t>
            </a:r>
          </a:p>
          <a:p>
            <a:r>
              <a:rPr lang="en-US" dirty="0"/>
              <a:t>That means more frequent words will have higher dot products</a:t>
            </a:r>
          </a:p>
          <a:p>
            <a:r>
              <a:rPr lang="en-US" dirty="0"/>
              <a:t>That’s bad: we don’t want a similarity metric to be sensitive to word frequency</a:t>
            </a:r>
          </a:p>
        </p:txBody>
      </p:sp>
      <p:sp>
        <p:nvSpPr>
          <p:cNvPr id="4" name="Slide Number Placeholder 3"/>
          <p:cNvSpPr>
            <a:spLocks noGrp="1"/>
          </p:cNvSpPr>
          <p:nvPr>
            <p:ph type="sldNum" sz="quarter" idx="12"/>
          </p:nvPr>
        </p:nvSpPr>
        <p:spPr/>
        <p:txBody>
          <a:bodyPr/>
          <a:lstStyle/>
          <a:p>
            <a:fld id="{10F35DC5-7E65-8247-99AB-4E984F8A921E}" type="slidenum">
              <a:rPr lang="en-US" smtClean="0"/>
              <a:pPr/>
              <a:t>92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3070993"/>
            <a:ext cx="1600200" cy="11017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996" y="1676400"/>
            <a:ext cx="7081405" cy="895350"/>
          </a:xfrm>
          <a:prstGeom prst="rect">
            <a:avLst/>
          </a:prstGeom>
        </p:spPr>
      </p:pic>
    </p:spTree>
    <p:extLst>
      <p:ext uri="{BB962C8B-B14F-4D97-AF65-F5344CB8AC3E}">
        <p14:creationId xmlns:p14="http://schemas.microsoft.com/office/powerpoint/2010/main" val="1756880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cosine</a:t>
            </a:r>
          </a:p>
        </p:txBody>
      </p:sp>
      <p:sp>
        <p:nvSpPr>
          <p:cNvPr id="3" name="Content Placeholder 2"/>
          <p:cNvSpPr>
            <a:spLocks noGrp="1"/>
          </p:cNvSpPr>
          <p:nvPr>
            <p:ph idx="1"/>
          </p:nvPr>
        </p:nvSpPr>
        <p:spPr/>
        <p:txBody>
          <a:bodyPr/>
          <a:lstStyle/>
          <a:p>
            <a:r>
              <a:rPr lang="en-US" dirty="0"/>
              <a:t>Just divide the dot product by the length of the two vectors!</a:t>
            </a:r>
          </a:p>
          <a:p>
            <a:endParaRPr lang="en-US" dirty="0"/>
          </a:p>
          <a:p>
            <a:endParaRPr lang="en-US" dirty="0"/>
          </a:p>
          <a:p>
            <a:r>
              <a:rPr lang="en-US" dirty="0"/>
              <a:t>This turns out to be the cosine of the angle between them!</a:t>
            </a:r>
          </a:p>
        </p:txBody>
      </p:sp>
      <p:sp>
        <p:nvSpPr>
          <p:cNvPr id="4" name="Slide Number Placeholder 3"/>
          <p:cNvSpPr>
            <a:spLocks noGrp="1"/>
          </p:cNvSpPr>
          <p:nvPr>
            <p:ph type="sldNum" sz="quarter" idx="12"/>
          </p:nvPr>
        </p:nvSpPr>
        <p:spPr/>
        <p:txBody>
          <a:bodyPr/>
          <a:lstStyle/>
          <a:p>
            <a:fld id="{10F35DC5-7E65-8247-99AB-4E984F8A921E}" type="slidenum">
              <a:rPr lang="en-US" smtClean="0"/>
              <a:pPr/>
              <a:t>93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667000"/>
            <a:ext cx="838200" cy="972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0" y="4070089"/>
            <a:ext cx="2463800" cy="1312241"/>
          </a:xfrm>
          <a:prstGeom prst="rect">
            <a:avLst/>
          </a:prstGeom>
        </p:spPr>
      </p:pic>
    </p:spTree>
    <p:extLst>
      <p:ext uri="{BB962C8B-B14F-4D97-AF65-F5344CB8AC3E}">
        <p14:creationId xmlns:p14="http://schemas.microsoft.com/office/powerpoint/2010/main" val="12453076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1371600" y="857250"/>
            <a:ext cx="7467600" cy="742950"/>
          </a:xfrm>
        </p:spPr>
        <p:txBody>
          <a:bodyPr>
            <a:normAutofit fontScale="90000"/>
          </a:bodyPr>
          <a:lstStyle/>
          <a:p>
            <a:pPr eaLnBrk="1" hangingPunct="1"/>
            <a:r>
              <a:rPr lang="en-US" dirty="0">
                <a:ea typeface="ＭＳ Ｐゴシック" charset="-128"/>
                <a:cs typeface="ＭＳ Ｐゴシック" charset="-128"/>
              </a:rPr>
              <a:t>Cosine for computing similarity</a:t>
            </a:r>
          </a:p>
        </p:txBody>
      </p:sp>
      <p:graphicFrame>
        <p:nvGraphicFramePr>
          <p:cNvPr id="54274" name="Content Placeholder 3"/>
          <p:cNvGraphicFramePr>
            <a:graphicFrameLocks noGrp="1" noChangeAspect="1"/>
          </p:cNvGraphicFramePr>
          <p:nvPr>
            <p:ph idx="1"/>
          </p:nvPr>
        </p:nvGraphicFramePr>
        <p:xfrm>
          <a:off x="1498601" y="2697163"/>
          <a:ext cx="5395913" cy="1243012"/>
        </p:xfrm>
        <a:graphic>
          <a:graphicData uri="http://schemas.openxmlformats.org/presentationml/2006/ole">
            <mc:AlternateContent xmlns:mc="http://schemas.openxmlformats.org/markup-compatibility/2006">
              <mc:Choice xmlns:v="urn:schemas-microsoft-com:vml" Requires="v">
                <p:oleObj spid="_x0000_s18530" name="Equation" r:id="rId4" imgW="2921000" imgH="673100" progId="Equation.3">
                  <p:embed/>
                </p:oleObj>
              </mc:Choice>
              <mc:Fallback>
                <p:oleObj name="Equation" r:id="rId4" imgW="2921000" imgH="673100" progId="Equation.3">
                  <p:embed/>
                  <p:pic>
                    <p:nvPicPr>
                      <p:cNvPr id="54274" name="Content Placeholder 3"/>
                      <p:cNvPicPr>
                        <a:picLocks noChangeAspect="1" noChangeArrowheads="1"/>
                      </p:cNvPicPr>
                      <p:nvPr/>
                    </p:nvPicPr>
                    <p:blipFill>
                      <a:blip r:embed="rId5"/>
                      <a:srcRect/>
                      <a:stretch>
                        <a:fillRect/>
                      </a:stretch>
                    </p:blipFill>
                    <p:spPr bwMode="auto">
                      <a:xfrm>
                        <a:off x="1498601" y="2697163"/>
                        <a:ext cx="5395913" cy="1243012"/>
                      </a:xfrm>
                      <a:prstGeom prst="rect">
                        <a:avLst/>
                      </a:prstGeom>
                      <a:noFill/>
                    </p:spPr>
                  </p:pic>
                </p:oleObj>
              </mc:Fallback>
            </mc:AlternateContent>
          </a:graphicData>
        </a:graphic>
      </p:graphicFrame>
      <p:sp>
        <p:nvSpPr>
          <p:cNvPr id="5" name="Line Callout 1 4"/>
          <p:cNvSpPr>
            <a:spLocks/>
          </p:cNvSpPr>
          <p:nvPr/>
        </p:nvSpPr>
        <p:spPr bwMode="auto">
          <a:xfrm>
            <a:off x="1821978" y="2087731"/>
            <a:ext cx="1440523" cy="400110"/>
          </a:xfrm>
          <a:prstGeom prst="borderCallout1">
            <a:avLst>
              <a:gd name="adj1" fmla="val 104463"/>
              <a:gd name="adj2" fmla="val 51190"/>
              <a:gd name="adj3" fmla="val 204176"/>
              <a:gd name="adj4" fmla="val 74931"/>
            </a:avLst>
          </a:prstGeom>
          <a:noFill/>
          <a:ln w="9525">
            <a:solidFill>
              <a:schemeClr val="tx1"/>
            </a:solidFill>
            <a:miter lim="800000"/>
            <a:headEnd/>
            <a:tailEnd/>
          </a:ln>
        </p:spPr>
        <p:txBody>
          <a:bodyPr wrap="none" anchor="ctr">
            <a:prstTxWarp prst="textNoShape">
              <a:avLst/>
            </a:prstTxWarp>
            <a:spAutoFit/>
          </a:bodyPr>
          <a:lstStyle/>
          <a:p>
            <a:r>
              <a:rPr lang="en-US" sz="2000" dirty="0">
                <a:solidFill>
                  <a:srgbClr val="C00000"/>
                </a:solidFill>
              </a:rPr>
              <a:t>Dot product</a:t>
            </a:r>
          </a:p>
        </p:txBody>
      </p:sp>
      <p:sp>
        <p:nvSpPr>
          <p:cNvPr id="54286" name="Line Callout 2 5"/>
          <p:cNvSpPr>
            <a:spLocks/>
          </p:cNvSpPr>
          <p:nvPr/>
        </p:nvSpPr>
        <p:spPr bwMode="auto">
          <a:xfrm>
            <a:off x="4114801" y="2085946"/>
            <a:ext cx="1443280" cy="400110"/>
          </a:xfrm>
          <a:prstGeom prst="borderCallout2">
            <a:avLst>
              <a:gd name="adj1" fmla="val 97319"/>
              <a:gd name="adj2" fmla="val 8153"/>
              <a:gd name="adj3" fmla="val 159227"/>
              <a:gd name="adj4" fmla="val 7509"/>
              <a:gd name="adj5" fmla="val 192211"/>
              <a:gd name="adj6" fmla="val -6785"/>
            </a:avLst>
          </a:prstGeom>
          <a:noFill/>
          <a:ln w="9525">
            <a:solidFill>
              <a:schemeClr val="tx1"/>
            </a:solidFill>
            <a:miter lim="800000"/>
            <a:headEnd/>
            <a:tailEnd/>
          </a:ln>
        </p:spPr>
        <p:txBody>
          <a:bodyPr wrap="none" anchor="ctr">
            <a:prstTxWarp prst="textNoShape">
              <a:avLst/>
            </a:prstTxWarp>
            <a:spAutoFit/>
          </a:bodyPr>
          <a:lstStyle/>
          <a:p>
            <a:r>
              <a:rPr lang="en-US" sz="2000" dirty="0">
                <a:solidFill>
                  <a:srgbClr val="C00000"/>
                </a:solidFill>
              </a:rPr>
              <a:t>Unit vectors</a:t>
            </a:r>
          </a:p>
        </p:txBody>
      </p:sp>
      <p:cxnSp>
        <p:nvCxnSpPr>
          <p:cNvPr id="54287" name="Straight Connector 7"/>
          <p:cNvCxnSpPr>
            <a:cxnSpLocks noChangeShapeType="1"/>
          </p:cNvCxnSpPr>
          <p:nvPr/>
        </p:nvCxnSpPr>
        <p:spPr bwMode="auto">
          <a:xfrm flipH="1">
            <a:off x="4419600" y="2458046"/>
            <a:ext cx="305596" cy="437554"/>
          </a:xfrm>
          <a:prstGeom prst="line">
            <a:avLst/>
          </a:prstGeom>
          <a:noFill/>
          <a:ln w="9525">
            <a:solidFill>
              <a:schemeClr val="tx1"/>
            </a:solidFill>
            <a:miter lim="800000"/>
            <a:headEnd/>
            <a:tailEnd/>
          </a:ln>
        </p:spPr>
      </p:cxnSp>
      <p:sp>
        <p:nvSpPr>
          <p:cNvPr id="54278" name="TextBox 10"/>
          <p:cNvSpPr txBox="1">
            <a:spLocks noChangeArrowheads="1"/>
          </p:cNvSpPr>
          <p:nvPr/>
        </p:nvSpPr>
        <p:spPr bwMode="auto">
          <a:xfrm>
            <a:off x="304800" y="4221541"/>
            <a:ext cx="8610600" cy="1354217"/>
          </a:xfrm>
          <a:prstGeom prst="rect">
            <a:avLst/>
          </a:prstGeom>
          <a:noFill/>
          <a:ln w="9525">
            <a:noFill/>
            <a:miter lim="800000"/>
            <a:headEnd/>
            <a:tailEnd/>
          </a:ln>
        </p:spPr>
        <p:txBody>
          <a:bodyPr>
            <a:prstTxWarp prst="textNoShape">
              <a:avLst/>
            </a:prstTxWarp>
            <a:spAutoFit/>
          </a:bodyPr>
          <a:lstStyle/>
          <a:p>
            <a:r>
              <a:rPr lang="en-US" i="1" dirty="0">
                <a:solidFill>
                  <a:srgbClr val="0000FF"/>
                </a:solidFill>
                <a:latin typeface="Calibri (Body)"/>
                <a:cs typeface="Calibri (Body)"/>
              </a:rPr>
              <a:t>v</a:t>
            </a:r>
            <a:r>
              <a:rPr lang="en-US" i="1" baseline="-25000" dirty="0">
                <a:solidFill>
                  <a:srgbClr val="0000FF"/>
                </a:solidFill>
                <a:latin typeface="Calibri (Body)"/>
                <a:cs typeface="Calibri (Body)"/>
              </a:rPr>
              <a:t>i</a:t>
            </a:r>
            <a:r>
              <a:rPr lang="en-US" dirty="0">
                <a:solidFill>
                  <a:srgbClr val="0000FF"/>
                </a:solidFill>
                <a:latin typeface="Calibri (Body)"/>
                <a:cs typeface="Calibri (Body)"/>
              </a:rPr>
              <a:t> is the PPMI value for word </a:t>
            </a:r>
            <a:r>
              <a:rPr lang="en-US" i="1" dirty="0">
                <a:solidFill>
                  <a:srgbClr val="0000FF"/>
                </a:solidFill>
                <a:latin typeface="Calibri (Body)"/>
                <a:cs typeface="Calibri (Body)"/>
              </a:rPr>
              <a:t>v</a:t>
            </a:r>
            <a:r>
              <a:rPr lang="en-US" dirty="0">
                <a:solidFill>
                  <a:srgbClr val="0000FF"/>
                </a:solidFill>
                <a:latin typeface="Calibri (Body)"/>
                <a:cs typeface="Calibri (Body)"/>
              </a:rPr>
              <a:t> in context </a:t>
            </a:r>
            <a:r>
              <a:rPr lang="en-US" i="1" dirty="0" err="1">
                <a:solidFill>
                  <a:srgbClr val="0000FF"/>
                </a:solidFill>
                <a:latin typeface="Calibri (Body)"/>
                <a:cs typeface="Calibri (Body)"/>
              </a:rPr>
              <a:t>i</a:t>
            </a:r>
            <a:r>
              <a:rPr lang="en-US" dirty="0">
                <a:solidFill>
                  <a:srgbClr val="0000FF"/>
                </a:solidFill>
                <a:latin typeface="Calibri (Body)"/>
                <a:cs typeface="Calibri (Body)"/>
              </a:rPr>
              <a:t> </a:t>
            </a:r>
          </a:p>
          <a:p>
            <a:r>
              <a:rPr lang="en-US" i="1" dirty="0" err="1">
                <a:solidFill>
                  <a:srgbClr val="0000FF"/>
                </a:solidFill>
                <a:latin typeface="Calibri (Body)"/>
                <a:cs typeface="Calibri (Body)"/>
              </a:rPr>
              <a:t>w</a:t>
            </a:r>
            <a:r>
              <a:rPr lang="en-US" i="1" baseline="-25000" dirty="0" err="1">
                <a:solidFill>
                  <a:srgbClr val="0000FF"/>
                </a:solidFill>
                <a:latin typeface="Calibri (Body)"/>
                <a:cs typeface="Calibri (Body)"/>
              </a:rPr>
              <a:t>i</a:t>
            </a:r>
            <a:r>
              <a:rPr lang="en-US" dirty="0">
                <a:solidFill>
                  <a:srgbClr val="0000FF"/>
                </a:solidFill>
                <a:latin typeface="Calibri (Body)"/>
                <a:cs typeface="Calibri (Body)"/>
              </a:rPr>
              <a:t> is the PPMI value for word </a:t>
            </a:r>
            <a:r>
              <a:rPr lang="en-US" i="1" dirty="0">
                <a:solidFill>
                  <a:srgbClr val="0000FF"/>
                </a:solidFill>
                <a:latin typeface="Calibri (Body)"/>
                <a:cs typeface="Calibri (Body)"/>
              </a:rPr>
              <a:t>w</a:t>
            </a:r>
            <a:r>
              <a:rPr lang="en-US" dirty="0">
                <a:solidFill>
                  <a:srgbClr val="0000FF"/>
                </a:solidFill>
                <a:latin typeface="Calibri (Body)"/>
                <a:cs typeface="Calibri (Body)"/>
              </a:rPr>
              <a:t> in context </a:t>
            </a:r>
            <a:r>
              <a:rPr lang="en-US" i="1" dirty="0" err="1">
                <a:solidFill>
                  <a:srgbClr val="0000FF"/>
                </a:solidFill>
                <a:latin typeface="Calibri (Body)"/>
                <a:cs typeface="Calibri (Body)"/>
              </a:rPr>
              <a:t>i</a:t>
            </a:r>
            <a:r>
              <a:rPr lang="en-US" i="1" dirty="0">
                <a:solidFill>
                  <a:srgbClr val="0000FF"/>
                </a:solidFill>
                <a:latin typeface="Calibri (Body)"/>
                <a:cs typeface="Calibri (Body)"/>
              </a:rPr>
              <a:t>.</a:t>
            </a:r>
            <a:r>
              <a:rPr lang="en-US" dirty="0">
                <a:solidFill>
                  <a:srgbClr val="0000FF"/>
                </a:solidFill>
                <a:latin typeface="Calibri (Body)"/>
                <a:cs typeface="Calibri (Body)"/>
              </a:rPr>
              <a:t> </a:t>
            </a:r>
          </a:p>
          <a:p>
            <a:endParaRPr lang="en-US" dirty="0">
              <a:solidFill>
                <a:srgbClr val="0000FF"/>
              </a:solidFill>
              <a:latin typeface="Calibri (Body)"/>
              <a:cs typeface="Calibri (Body)"/>
            </a:endParaRPr>
          </a:p>
          <a:p>
            <a:r>
              <a:rPr lang="en-US" sz="2800" dirty="0">
                <a:latin typeface="Calibri (Body)"/>
                <a:cs typeface="Calibri (Body)"/>
              </a:rPr>
              <a:t>Cos(</a:t>
            </a:r>
            <a:r>
              <a:rPr lang="en-US" sz="2800" i="1" dirty="0" err="1">
                <a:latin typeface="Calibri (Body)"/>
                <a:cs typeface="Calibri (Body)"/>
              </a:rPr>
              <a:t>v,w</a:t>
            </a:r>
            <a:r>
              <a:rPr lang="en-US" sz="2800" dirty="0">
                <a:latin typeface="Calibri (Body)"/>
                <a:cs typeface="Calibri (Body)"/>
              </a:rPr>
              <a:t>) is the cosine similarity of </a:t>
            </a:r>
            <a:r>
              <a:rPr lang="en-US" sz="2800" i="1" dirty="0">
                <a:latin typeface="Calibri (Body)"/>
                <a:cs typeface="Calibri (Body)"/>
              </a:rPr>
              <a:t>v</a:t>
            </a:r>
            <a:r>
              <a:rPr lang="en-US" sz="2800" dirty="0">
                <a:latin typeface="Calibri (Body)"/>
                <a:cs typeface="Calibri (Body)"/>
              </a:rPr>
              <a:t> and </a:t>
            </a:r>
            <a:r>
              <a:rPr lang="en-US" sz="2800" i="1" dirty="0">
                <a:latin typeface="Calibri (Body)"/>
                <a:cs typeface="Calibri (Body)"/>
              </a:rPr>
              <a:t>w</a:t>
            </a:r>
            <a:endParaRPr lang="en-US" dirty="0">
              <a:latin typeface="Calibri (Body)"/>
              <a:cs typeface="Calibri (Body)"/>
            </a:endParaRPr>
          </a:p>
        </p:txBody>
      </p:sp>
      <p:cxnSp>
        <p:nvCxnSpPr>
          <p:cNvPr id="54280" name="Straight Arrow Connector 12"/>
          <p:cNvCxnSpPr>
            <a:cxnSpLocks noChangeShapeType="1"/>
          </p:cNvCxnSpPr>
          <p:nvPr/>
        </p:nvCxnSpPr>
        <p:spPr bwMode="auto">
          <a:xfrm>
            <a:off x="5257800" y="5405528"/>
            <a:ext cx="228600" cy="1191"/>
          </a:xfrm>
          <a:prstGeom prst="straightConnector1">
            <a:avLst/>
          </a:prstGeom>
          <a:noFill/>
          <a:ln w="9525">
            <a:solidFill>
              <a:schemeClr val="tx1"/>
            </a:solidFill>
            <a:miter lim="800000"/>
            <a:headEnd/>
            <a:tailEnd type="arrow" w="med" len="med"/>
          </a:ln>
        </p:spPr>
      </p:cxnSp>
      <p:cxnSp>
        <p:nvCxnSpPr>
          <p:cNvPr id="54281" name="Straight Arrow Connector 13"/>
          <p:cNvCxnSpPr>
            <a:cxnSpLocks noChangeShapeType="1"/>
          </p:cNvCxnSpPr>
          <p:nvPr/>
        </p:nvCxnSpPr>
        <p:spPr bwMode="auto">
          <a:xfrm>
            <a:off x="6175344" y="5402640"/>
            <a:ext cx="228600" cy="1190"/>
          </a:xfrm>
          <a:prstGeom prst="straightConnector1">
            <a:avLst/>
          </a:prstGeom>
          <a:noFill/>
          <a:ln w="9525">
            <a:solidFill>
              <a:schemeClr val="tx1"/>
            </a:solidFill>
            <a:miter lim="800000"/>
            <a:headEnd/>
            <a:tailEnd type="arrow" w="med" len="med"/>
          </a:ln>
        </p:spPr>
      </p:cxnSp>
      <p:cxnSp>
        <p:nvCxnSpPr>
          <p:cNvPr id="54283" name="Straight Arrow Connector 15"/>
          <p:cNvCxnSpPr>
            <a:cxnSpLocks noChangeShapeType="1"/>
          </p:cNvCxnSpPr>
          <p:nvPr/>
        </p:nvCxnSpPr>
        <p:spPr bwMode="auto">
          <a:xfrm>
            <a:off x="1336644" y="5402641"/>
            <a:ext cx="228600" cy="1191"/>
          </a:xfrm>
          <a:prstGeom prst="straightConnector1">
            <a:avLst/>
          </a:prstGeom>
          <a:noFill/>
          <a:ln w="9525">
            <a:solidFill>
              <a:schemeClr val="tx1"/>
            </a:solidFill>
            <a:miter lim="800000"/>
            <a:headEnd/>
            <a:tailEnd type="arrow" w="med" len="med"/>
          </a:ln>
        </p:spPr>
      </p:cxnSp>
      <p:cxnSp>
        <p:nvCxnSpPr>
          <p:cNvPr id="54284" name="Straight Arrow Connector 16"/>
          <p:cNvCxnSpPr>
            <a:cxnSpLocks noChangeShapeType="1"/>
          </p:cNvCxnSpPr>
          <p:nvPr/>
        </p:nvCxnSpPr>
        <p:spPr bwMode="auto">
          <a:xfrm>
            <a:off x="1055148" y="5403832"/>
            <a:ext cx="228600" cy="1191"/>
          </a:xfrm>
          <a:prstGeom prst="straightConnector1">
            <a:avLst/>
          </a:prstGeom>
          <a:noFill/>
          <a:ln w="9525">
            <a:solidFill>
              <a:schemeClr val="tx1"/>
            </a:solidFill>
            <a:miter lim="800000"/>
            <a:headEnd/>
            <a:tailEnd type="arrow" w="med" len="med"/>
          </a:ln>
        </p:spPr>
      </p:cxnSp>
      <p:sp>
        <p:nvSpPr>
          <p:cNvPr id="54285" name="TextBox 14"/>
          <p:cNvSpPr txBox="1">
            <a:spLocks noChangeArrowheads="1"/>
          </p:cNvSpPr>
          <p:nvPr/>
        </p:nvSpPr>
        <p:spPr bwMode="auto">
          <a:xfrm>
            <a:off x="7620002" y="789771"/>
            <a:ext cx="825867" cy="338554"/>
          </a:xfrm>
          <a:prstGeom prst="rect">
            <a:avLst/>
          </a:prstGeom>
          <a:noFill/>
          <a:ln w="9525">
            <a:noFill/>
            <a:miter lim="800000"/>
            <a:headEnd/>
            <a:tailEnd/>
          </a:ln>
        </p:spPr>
        <p:txBody>
          <a:bodyPr wrap="none" anchor="ctr">
            <a:prstTxWarp prst="textNoShape">
              <a:avLst/>
            </a:prstTxWarp>
            <a:spAutoFit/>
          </a:bodyPr>
          <a:lstStyle/>
          <a:p>
            <a:r>
              <a:rPr lang="en-US" sz="1600">
                <a:solidFill>
                  <a:srgbClr val="FBFCFF"/>
                </a:solidFill>
              </a:rPr>
              <a:t>Sec. 6.3</a:t>
            </a:r>
          </a:p>
        </p:txBody>
      </p:sp>
    </p:spTree>
    <p:extLst>
      <p:ext uri="{BB962C8B-B14F-4D97-AF65-F5344CB8AC3E}">
        <p14:creationId xmlns:p14="http://schemas.microsoft.com/office/powerpoint/2010/main" val="235337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428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304800" y="2209800"/>
            <a:ext cx="5334000" cy="3333750"/>
          </a:xfrm>
        </p:spPr>
        <p:txBody>
          <a:bodyPr/>
          <a:lstStyle/>
          <a:p>
            <a:r>
              <a:rPr lang="en-US" dirty="0"/>
              <a:t>-1: vectors point in opposite directions </a:t>
            </a:r>
          </a:p>
          <a:p>
            <a:r>
              <a:rPr lang="en-US" dirty="0"/>
              <a:t>+1:  vectors point in same directions</a:t>
            </a:r>
          </a:p>
          <a:p>
            <a:r>
              <a:rPr lang="en-US" dirty="0"/>
              <a:t>0: vectors are orthogonal</a:t>
            </a:r>
          </a:p>
          <a:p>
            <a:endParaRPr lang="en-US" dirty="0"/>
          </a:p>
          <a:p>
            <a:endParaRPr lang="en-US" dirty="0"/>
          </a:p>
          <a:p>
            <a:r>
              <a:rPr lang="en-US" dirty="0"/>
              <a:t>Raw frequency is non-negative, so  cosine ranges between 0 and 1</a:t>
            </a:r>
          </a:p>
        </p:txBody>
      </p:sp>
      <p:sp>
        <p:nvSpPr>
          <p:cNvPr id="4" name="Slide Number Placeholder 3"/>
          <p:cNvSpPr>
            <a:spLocks noGrp="1"/>
          </p:cNvSpPr>
          <p:nvPr>
            <p:ph type="sldNum" sz="quarter" idx="12"/>
          </p:nvPr>
        </p:nvSpPr>
        <p:spPr/>
        <p:txBody>
          <a:bodyPr/>
          <a:lstStyle/>
          <a:p>
            <a:fld id="{10F35DC5-7E65-8247-99AB-4E984F8A921E}" type="slidenum">
              <a:rPr lang="en-US" smtClean="0"/>
              <a:pPr/>
              <a:t>95</a:t>
            </a:fld>
            <a:endParaRPr lang="en-US"/>
          </a:p>
        </p:txBody>
      </p:sp>
      <p:pic>
        <p:nvPicPr>
          <p:cNvPr id="5" name="Picture 4"/>
          <p:cNvPicPr>
            <a:picLocks noChangeAspect="1"/>
          </p:cNvPicPr>
          <p:nvPr/>
        </p:nvPicPr>
        <p:blipFill>
          <a:blip r:embed="rId2"/>
          <a:srcRect t="16666" b="16666"/>
          <a:stretch>
            <a:fillRect/>
          </a:stretch>
        </p:blipFill>
        <p:spPr bwMode="auto">
          <a:xfrm>
            <a:off x="5600700" y="1905000"/>
            <a:ext cx="3543301" cy="2362200"/>
          </a:xfrm>
          <a:prstGeom prst="rect">
            <a:avLst/>
          </a:prstGeom>
          <a:noFill/>
          <a:ln w="9525">
            <a:noFill/>
            <a:miter lim="800000"/>
            <a:headEnd/>
            <a:tailEnd/>
          </a:ln>
        </p:spPr>
      </p:pic>
    </p:spTree>
    <p:extLst>
      <p:ext uri="{BB962C8B-B14F-4D97-AF65-F5344CB8AC3E}">
        <p14:creationId xmlns:p14="http://schemas.microsoft.com/office/powerpoint/2010/main" val="4192357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4648200" y="1066800"/>
          <a:ext cx="4419600" cy="160020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400050">
                <a:tc>
                  <a:txBody>
                    <a:bodyPr/>
                    <a:lstStyle/>
                    <a:p>
                      <a:endParaRPr lang="en-US" sz="2000" dirty="0"/>
                    </a:p>
                  </a:txBody>
                  <a:tcPr/>
                </a:tc>
                <a:tc>
                  <a:txBody>
                    <a:bodyPr/>
                    <a:lstStyle/>
                    <a:p>
                      <a:r>
                        <a:rPr lang="en-US" sz="2000" dirty="0"/>
                        <a:t>large</a:t>
                      </a:r>
                    </a:p>
                  </a:txBody>
                  <a:tcPr/>
                </a:tc>
                <a:tc>
                  <a:txBody>
                    <a:bodyPr/>
                    <a:lstStyle/>
                    <a:p>
                      <a:r>
                        <a:rPr lang="en-US" sz="2000" dirty="0"/>
                        <a:t>data</a:t>
                      </a:r>
                    </a:p>
                  </a:txBody>
                  <a:tcPr/>
                </a:tc>
                <a:tc>
                  <a:txBody>
                    <a:bodyPr/>
                    <a:lstStyle/>
                    <a:p>
                      <a:r>
                        <a:rPr lang="en-US" sz="2000" dirty="0"/>
                        <a:t>computer</a:t>
                      </a:r>
                    </a:p>
                  </a:txBody>
                  <a:tcPr/>
                </a:tc>
                <a:extLst>
                  <a:ext uri="{0D108BD9-81ED-4DB2-BD59-A6C34878D82A}">
                    <a16:rowId xmlns:a16="http://schemas.microsoft.com/office/drawing/2014/main" val="10000"/>
                  </a:ext>
                </a:extLst>
              </a:tr>
              <a:tr h="400050">
                <a:tc>
                  <a:txBody>
                    <a:bodyPr/>
                    <a:lstStyle/>
                    <a:p>
                      <a:r>
                        <a:rPr lang="en-US" sz="2000" dirty="0"/>
                        <a:t>apricot</a:t>
                      </a:r>
                    </a:p>
                  </a:txBody>
                  <a:tcPr/>
                </a:tc>
                <a:tc>
                  <a:txBody>
                    <a:bodyPr/>
                    <a:lstStyle/>
                    <a:p>
                      <a:r>
                        <a:rPr lang="en-US" sz="2000" dirty="0"/>
                        <a:t>2</a:t>
                      </a:r>
                    </a:p>
                  </a:txBody>
                  <a:tcPr/>
                </a:tc>
                <a:tc>
                  <a:txBody>
                    <a:bodyPr/>
                    <a:lstStyle/>
                    <a:p>
                      <a:r>
                        <a:rPr lang="en-US" sz="2000" dirty="0"/>
                        <a:t>0</a:t>
                      </a:r>
                    </a:p>
                  </a:txBody>
                  <a:tcPr/>
                </a:tc>
                <a:tc>
                  <a:txBody>
                    <a:bodyPr/>
                    <a:lstStyle/>
                    <a:p>
                      <a:r>
                        <a:rPr lang="en-US" sz="2000" dirty="0"/>
                        <a:t>0</a:t>
                      </a:r>
                    </a:p>
                  </a:txBody>
                  <a:tcPr/>
                </a:tc>
                <a:extLst>
                  <a:ext uri="{0D108BD9-81ED-4DB2-BD59-A6C34878D82A}">
                    <a16:rowId xmlns:a16="http://schemas.microsoft.com/office/drawing/2014/main" val="10001"/>
                  </a:ext>
                </a:extLst>
              </a:tr>
              <a:tr h="400050">
                <a:tc>
                  <a:txBody>
                    <a:bodyPr/>
                    <a:lstStyle/>
                    <a:p>
                      <a:r>
                        <a:rPr lang="en-US" sz="2000" dirty="0"/>
                        <a:t>digital</a:t>
                      </a:r>
                    </a:p>
                  </a:txBody>
                  <a:tcPr/>
                </a:tc>
                <a:tc>
                  <a:txBody>
                    <a:bodyPr/>
                    <a:lstStyle/>
                    <a:p>
                      <a:r>
                        <a:rPr lang="en-US" sz="2000" dirty="0"/>
                        <a:t>0</a:t>
                      </a:r>
                    </a:p>
                  </a:txBody>
                  <a:tcPr/>
                </a:tc>
                <a:tc>
                  <a:txBody>
                    <a:bodyPr/>
                    <a:lstStyle/>
                    <a:p>
                      <a:r>
                        <a:rPr lang="en-US" sz="2000" dirty="0"/>
                        <a:t>1</a:t>
                      </a:r>
                    </a:p>
                  </a:txBody>
                  <a:tcPr/>
                </a:tc>
                <a:tc>
                  <a:txBody>
                    <a:bodyPr/>
                    <a:lstStyle/>
                    <a:p>
                      <a:r>
                        <a:rPr lang="en-US" sz="2000" dirty="0"/>
                        <a:t>2</a:t>
                      </a:r>
                    </a:p>
                  </a:txBody>
                  <a:tcPr/>
                </a:tc>
                <a:extLst>
                  <a:ext uri="{0D108BD9-81ED-4DB2-BD59-A6C34878D82A}">
                    <a16:rowId xmlns:a16="http://schemas.microsoft.com/office/drawing/2014/main" val="10002"/>
                  </a:ext>
                </a:extLst>
              </a:tr>
              <a:tr h="400050">
                <a:tc>
                  <a:txBody>
                    <a:bodyPr/>
                    <a:lstStyle/>
                    <a:p>
                      <a:r>
                        <a:rPr lang="en-US" sz="2000" dirty="0"/>
                        <a:t>information</a:t>
                      </a:r>
                    </a:p>
                  </a:txBody>
                  <a:tcPr/>
                </a:tc>
                <a:tc>
                  <a:txBody>
                    <a:bodyPr/>
                    <a:lstStyle/>
                    <a:p>
                      <a:r>
                        <a:rPr lang="en-US" sz="2000" dirty="0"/>
                        <a:t>1</a:t>
                      </a:r>
                    </a:p>
                  </a:txBody>
                  <a:tcPr/>
                </a:tc>
                <a:tc>
                  <a:txBody>
                    <a:bodyPr/>
                    <a:lstStyle/>
                    <a:p>
                      <a:r>
                        <a:rPr lang="en-US" sz="2000" dirty="0"/>
                        <a:t>6</a:t>
                      </a:r>
                    </a:p>
                  </a:txBody>
                  <a:tcPr/>
                </a:tc>
                <a:tc>
                  <a:txBody>
                    <a:bodyPr/>
                    <a:lstStyle/>
                    <a:p>
                      <a:r>
                        <a:rPr lang="en-US" sz="2000" dirty="0"/>
                        <a:t>1</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96</a:t>
            </a:fld>
            <a:endParaRPr lang="en-US"/>
          </a:p>
        </p:txBody>
      </p:sp>
      <p:sp>
        <p:nvSpPr>
          <p:cNvPr id="9" name="TextBox 8"/>
          <p:cNvSpPr txBox="1"/>
          <p:nvPr/>
        </p:nvSpPr>
        <p:spPr>
          <a:xfrm>
            <a:off x="228600" y="2667000"/>
            <a:ext cx="8915400" cy="2308324"/>
          </a:xfrm>
          <a:prstGeom prst="rect">
            <a:avLst/>
          </a:prstGeom>
          <a:noFill/>
        </p:spPr>
        <p:txBody>
          <a:bodyPr wrap="square" rtlCol="0">
            <a:spAutoFit/>
          </a:bodyPr>
          <a:lstStyle/>
          <a:p>
            <a:r>
              <a:rPr lang="en-US" dirty="0"/>
              <a:t>Which pair of words is more similar?</a:t>
            </a:r>
          </a:p>
          <a:p>
            <a:pPr>
              <a:lnSpc>
                <a:spcPct val="120000"/>
              </a:lnSpc>
            </a:pPr>
            <a:r>
              <a:rPr lang="en-US" dirty="0"/>
              <a:t>cosine(</a:t>
            </a:r>
            <a:r>
              <a:rPr lang="en-US" dirty="0" err="1"/>
              <a:t>apricot,information</a:t>
            </a:r>
            <a:r>
              <a:rPr lang="en-US" dirty="0"/>
              <a:t>) = </a:t>
            </a:r>
          </a:p>
          <a:p>
            <a:pPr>
              <a:lnSpc>
                <a:spcPct val="120000"/>
              </a:lnSpc>
            </a:pPr>
            <a:endParaRPr lang="en-US" dirty="0"/>
          </a:p>
          <a:p>
            <a:pPr>
              <a:lnSpc>
                <a:spcPct val="120000"/>
              </a:lnSpc>
            </a:pPr>
            <a:r>
              <a:rPr lang="en-US" dirty="0"/>
              <a:t>cosine(</a:t>
            </a:r>
            <a:r>
              <a:rPr lang="en-US" dirty="0" err="1"/>
              <a:t>digital,information</a:t>
            </a:r>
            <a:r>
              <a:rPr lang="en-US" dirty="0"/>
              <a:t>) =</a:t>
            </a:r>
          </a:p>
          <a:p>
            <a:pPr>
              <a:lnSpc>
                <a:spcPct val="120000"/>
              </a:lnSpc>
            </a:pPr>
            <a:endParaRPr lang="en-US" dirty="0"/>
          </a:p>
          <a:p>
            <a:pPr>
              <a:lnSpc>
                <a:spcPct val="120000"/>
              </a:lnSpc>
            </a:pPr>
            <a:r>
              <a:rPr lang="en-US" dirty="0"/>
              <a:t>cosine(</a:t>
            </a:r>
            <a:r>
              <a:rPr lang="en-US" dirty="0" err="1"/>
              <a:t>apricot,digital</a:t>
            </a:r>
            <a:r>
              <a:rPr lang="en-US" dirty="0"/>
              <a:t>) =</a:t>
            </a:r>
          </a:p>
          <a:p>
            <a:endParaRPr lang="en-US" dirty="0"/>
          </a:p>
        </p:txBody>
      </p:sp>
      <p:graphicFrame>
        <p:nvGraphicFramePr>
          <p:cNvPr id="10" name="Content Placeholder 3"/>
          <p:cNvGraphicFramePr>
            <a:graphicFrameLocks noChangeAspect="1"/>
          </p:cNvGraphicFramePr>
          <p:nvPr/>
        </p:nvGraphicFramePr>
        <p:xfrm>
          <a:off x="304801" y="1828801"/>
          <a:ext cx="4169255" cy="960437"/>
        </p:xfrm>
        <a:graphic>
          <a:graphicData uri="http://schemas.openxmlformats.org/presentationml/2006/ole">
            <mc:AlternateContent xmlns:mc="http://schemas.openxmlformats.org/markup-compatibility/2006">
              <mc:Choice xmlns:v="urn:schemas-microsoft-com:vml" Requires="v">
                <p:oleObj spid="_x0000_s20427" name="Equation" r:id="rId3" imgW="2921000" imgH="673100" progId="Equation.3">
                  <p:embed/>
                </p:oleObj>
              </mc:Choice>
              <mc:Fallback>
                <p:oleObj name="Equation" r:id="rId3" imgW="2921000" imgH="673100" progId="Equation.3">
                  <p:embed/>
                  <p:pic>
                    <p:nvPicPr>
                      <p:cNvPr id="10" name="Content Placeholder 3"/>
                      <p:cNvPicPr>
                        <a:picLocks noChangeAspect="1" noChangeArrowheads="1"/>
                      </p:cNvPicPr>
                      <p:nvPr/>
                    </p:nvPicPr>
                    <p:blipFill>
                      <a:blip r:embed="rId4"/>
                      <a:srcRect/>
                      <a:stretch>
                        <a:fillRect/>
                      </a:stretch>
                    </p:blipFill>
                    <p:spPr bwMode="auto">
                      <a:xfrm>
                        <a:off x="304801" y="1828801"/>
                        <a:ext cx="4169255" cy="960437"/>
                      </a:xfrm>
                      <a:prstGeom prst="rect">
                        <a:avLst/>
                      </a:prstGeom>
                      <a:noFill/>
                    </p:spPr>
                  </p:pic>
                </p:oleObj>
              </mc:Fallback>
            </mc:AlternateContent>
          </a:graphicData>
        </a:graphic>
      </p:graphicFrame>
      <p:graphicFrame>
        <p:nvGraphicFramePr>
          <p:cNvPr id="12" name="Object 11"/>
          <p:cNvGraphicFramePr>
            <a:graphicFrameLocks noChangeAspect="1"/>
          </p:cNvGraphicFramePr>
          <p:nvPr/>
        </p:nvGraphicFramePr>
        <p:xfrm>
          <a:off x="3515012" y="5195376"/>
          <a:ext cx="980789" cy="340274"/>
        </p:xfrm>
        <a:graphic>
          <a:graphicData uri="http://schemas.openxmlformats.org/presentationml/2006/ole">
            <mc:AlternateContent xmlns:mc="http://schemas.openxmlformats.org/markup-compatibility/2006">
              <mc:Choice xmlns:v="urn:schemas-microsoft-com:vml" Requires="v">
                <p:oleObj spid="_x0000_s20428" name="Equation" r:id="rId5" imgW="622300" imgH="215900" progId="Equation.3">
                  <p:embed/>
                </p:oleObj>
              </mc:Choice>
              <mc:Fallback>
                <p:oleObj name="Equation" r:id="rId5" imgW="622300" imgH="215900" progId="Equation.3">
                  <p:embed/>
                  <p:pic>
                    <p:nvPicPr>
                      <p:cNvPr id="12" name="Object 11"/>
                      <p:cNvPicPr/>
                      <p:nvPr/>
                    </p:nvPicPr>
                    <p:blipFill>
                      <a:blip r:embed="rId6"/>
                      <a:stretch>
                        <a:fillRect/>
                      </a:stretch>
                    </p:blipFill>
                    <p:spPr>
                      <a:xfrm>
                        <a:off x="3515012" y="5195376"/>
                        <a:ext cx="980789" cy="340274"/>
                      </a:xfrm>
                      <a:prstGeom prst="rect">
                        <a:avLst/>
                      </a:prstGeom>
                    </p:spPr>
                  </p:pic>
                </p:oleObj>
              </mc:Fallback>
            </mc:AlternateContent>
          </a:graphicData>
        </a:graphic>
      </p:graphicFrame>
      <p:graphicFrame>
        <p:nvGraphicFramePr>
          <p:cNvPr id="13" name="Object 12"/>
          <p:cNvGraphicFramePr>
            <a:graphicFrameLocks noChangeAspect="1"/>
          </p:cNvGraphicFramePr>
          <p:nvPr/>
        </p:nvGraphicFramePr>
        <p:xfrm>
          <a:off x="5410200" y="4069356"/>
          <a:ext cx="1060854" cy="340274"/>
        </p:xfrm>
        <a:graphic>
          <a:graphicData uri="http://schemas.openxmlformats.org/presentationml/2006/ole">
            <mc:AlternateContent xmlns:mc="http://schemas.openxmlformats.org/markup-compatibility/2006">
              <mc:Choice xmlns:v="urn:schemas-microsoft-com:vml" Requires="v">
                <p:oleObj spid="_x0000_s20429" name="Equation" r:id="rId7" imgW="673100" imgH="215900" progId="Equation.3">
                  <p:embed/>
                </p:oleObj>
              </mc:Choice>
              <mc:Fallback>
                <p:oleObj name="Equation" r:id="rId7" imgW="673100" imgH="215900" progId="Equation.3">
                  <p:embed/>
                  <p:pic>
                    <p:nvPicPr>
                      <p:cNvPr id="13" name="Object 12"/>
                      <p:cNvPicPr/>
                      <p:nvPr/>
                    </p:nvPicPr>
                    <p:blipFill>
                      <a:blip r:embed="rId8"/>
                      <a:stretch>
                        <a:fillRect/>
                      </a:stretch>
                    </p:blipFill>
                    <p:spPr>
                      <a:xfrm>
                        <a:off x="5410200" y="4069356"/>
                        <a:ext cx="1060854" cy="340274"/>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5486400" y="3196676"/>
          <a:ext cx="1060854" cy="340274"/>
        </p:xfrm>
        <a:graphic>
          <a:graphicData uri="http://schemas.openxmlformats.org/presentationml/2006/ole">
            <mc:AlternateContent xmlns:mc="http://schemas.openxmlformats.org/markup-compatibility/2006">
              <mc:Choice xmlns:v="urn:schemas-microsoft-com:vml" Requires="v">
                <p:oleObj spid="_x0000_s20430" name="Equation" r:id="rId9" imgW="673100" imgH="215900" progId="Equation.3">
                  <p:embed/>
                </p:oleObj>
              </mc:Choice>
              <mc:Fallback>
                <p:oleObj name="Equation" r:id="rId9" imgW="673100" imgH="215900" progId="Equation.3">
                  <p:embed/>
                  <p:pic>
                    <p:nvPicPr>
                      <p:cNvPr id="14" name="Object 13"/>
                      <p:cNvPicPr/>
                      <p:nvPr/>
                    </p:nvPicPr>
                    <p:blipFill>
                      <a:blip r:embed="rId8"/>
                      <a:stretch>
                        <a:fillRect/>
                      </a:stretch>
                    </p:blipFill>
                    <p:spPr>
                      <a:xfrm>
                        <a:off x="5486400" y="3196676"/>
                        <a:ext cx="1060854" cy="340274"/>
                      </a:xfrm>
                      <a:prstGeom prst="rect">
                        <a:avLst/>
                      </a:prstGeom>
                    </p:spPr>
                  </p:pic>
                </p:oleObj>
              </mc:Fallback>
            </mc:AlternateContent>
          </a:graphicData>
        </a:graphic>
      </p:graphicFrame>
      <p:graphicFrame>
        <p:nvGraphicFramePr>
          <p:cNvPr id="15" name="Object 14"/>
          <p:cNvGraphicFramePr>
            <a:graphicFrameLocks noChangeAspect="1"/>
          </p:cNvGraphicFramePr>
          <p:nvPr/>
        </p:nvGraphicFramePr>
        <p:xfrm>
          <a:off x="4572001" y="5214494"/>
          <a:ext cx="980789" cy="340274"/>
        </p:xfrm>
        <a:graphic>
          <a:graphicData uri="http://schemas.openxmlformats.org/presentationml/2006/ole">
            <mc:AlternateContent xmlns:mc="http://schemas.openxmlformats.org/markup-compatibility/2006">
              <mc:Choice xmlns:v="urn:schemas-microsoft-com:vml" Requires="v">
                <p:oleObj spid="_x0000_s20431" name="Equation" r:id="rId10" imgW="622300" imgH="215900" progId="Equation.3">
                  <p:embed/>
                </p:oleObj>
              </mc:Choice>
              <mc:Fallback>
                <p:oleObj name="Equation" r:id="rId10" imgW="622300" imgH="215900" progId="Equation.3">
                  <p:embed/>
                  <p:pic>
                    <p:nvPicPr>
                      <p:cNvPr id="15" name="Object 14"/>
                      <p:cNvPicPr/>
                      <p:nvPr/>
                    </p:nvPicPr>
                    <p:blipFill>
                      <a:blip r:embed="rId11"/>
                      <a:stretch>
                        <a:fillRect/>
                      </a:stretch>
                    </p:blipFill>
                    <p:spPr>
                      <a:xfrm>
                        <a:off x="4572001" y="5214494"/>
                        <a:ext cx="980789" cy="340274"/>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4353212" y="4069356"/>
          <a:ext cx="980789" cy="340274"/>
        </p:xfrm>
        <a:graphic>
          <a:graphicData uri="http://schemas.openxmlformats.org/presentationml/2006/ole">
            <mc:AlternateContent xmlns:mc="http://schemas.openxmlformats.org/markup-compatibility/2006">
              <mc:Choice xmlns:v="urn:schemas-microsoft-com:vml" Requires="v">
                <p:oleObj spid="_x0000_s20432" name="Equation" r:id="rId12" imgW="622300" imgH="215900" progId="Equation.3">
                  <p:embed/>
                </p:oleObj>
              </mc:Choice>
              <mc:Fallback>
                <p:oleObj name="Equation" r:id="rId12" imgW="622300" imgH="215900" progId="Equation.3">
                  <p:embed/>
                  <p:pic>
                    <p:nvPicPr>
                      <p:cNvPr id="16" name="Object 15"/>
                      <p:cNvPicPr/>
                      <p:nvPr/>
                    </p:nvPicPr>
                    <p:blipFill>
                      <a:blip r:embed="rId11"/>
                      <a:stretch>
                        <a:fillRect/>
                      </a:stretch>
                    </p:blipFill>
                    <p:spPr>
                      <a:xfrm>
                        <a:off x="4353212" y="4069356"/>
                        <a:ext cx="980789" cy="340274"/>
                      </a:xfrm>
                      <a:prstGeom prst="rect">
                        <a:avLst/>
                      </a:prstGeom>
                    </p:spPr>
                  </p:pic>
                </p:oleObj>
              </mc:Fallback>
            </mc:AlternateContent>
          </a:graphicData>
        </a:graphic>
      </p:graphicFrame>
      <p:graphicFrame>
        <p:nvGraphicFramePr>
          <p:cNvPr id="20" name="Object 19"/>
          <p:cNvGraphicFramePr>
            <a:graphicFrameLocks noChangeAspect="1"/>
          </p:cNvGraphicFramePr>
          <p:nvPr/>
        </p:nvGraphicFramePr>
        <p:xfrm>
          <a:off x="4648200" y="3733800"/>
          <a:ext cx="1458316" cy="618680"/>
        </p:xfrm>
        <a:graphic>
          <a:graphicData uri="http://schemas.openxmlformats.org/presentationml/2006/ole">
            <mc:AlternateContent xmlns:mc="http://schemas.openxmlformats.org/markup-compatibility/2006">
              <mc:Choice xmlns:v="urn:schemas-microsoft-com:vml" Requires="v">
                <p:oleObj spid="_x0000_s20433" name="Equation" r:id="rId13" imgW="927100" imgH="393700" progId="Equation.3">
                  <p:embed/>
                </p:oleObj>
              </mc:Choice>
              <mc:Fallback>
                <p:oleObj name="Equation" r:id="rId13" imgW="927100" imgH="393700" progId="Equation.3">
                  <p:embed/>
                  <p:pic>
                    <p:nvPicPr>
                      <p:cNvPr id="20" name="Object 19"/>
                      <p:cNvPicPr/>
                      <p:nvPr/>
                    </p:nvPicPr>
                    <p:blipFill>
                      <a:blip r:embed="rId14"/>
                      <a:stretch>
                        <a:fillRect/>
                      </a:stretch>
                    </p:blipFill>
                    <p:spPr>
                      <a:xfrm>
                        <a:off x="4648200" y="3733800"/>
                        <a:ext cx="1458316" cy="618680"/>
                      </a:xfrm>
                      <a:prstGeom prst="rect">
                        <a:avLst/>
                      </a:prstGeom>
                    </p:spPr>
                  </p:pic>
                </p:oleObj>
              </mc:Fallback>
            </mc:AlternateContent>
          </a:graphicData>
        </a:graphic>
      </p:graphicFrame>
      <p:graphicFrame>
        <p:nvGraphicFramePr>
          <p:cNvPr id="21" name="Object 20"/>
          <p:cNvGraphicFramePr>
            <a:graphicFrameLocks noChangeAspect="1"/>
          </p:cNvGraphicFramePr>
          <p:nvPr/>
        </p:nvGraphicFramePr>
        <p:xfrm>
          <a:off x="3886200" y="4800600"/>
          <a:ext cx="1458316" cy="618680"/>
        </p:xfrm>
        <a:graphic>
          <a:graphicData uri="http://schemas.openxmlformats.org/presentationml/2006/ole">
            <mc:AlternateContent xmlns:mc="http://schemas.openxmlformats.org/markup-compatibility/2006">
              <mc:Choice xmlns:v="urn:schemas-microsoft-com:vml" Requires="v">
                <p:oleObj spid="_x0000_s20434" name="Equation" r:id="rId15" imgW="927100" imgH="393700" progId="Equation.3">
                  <p:embed/>
                </p:oleObj>
              </mc:Choice>
              <mc:Fallback>
                <p:oleObj name="Equation" r:id="rId15" imgW="927100" imgH="393700" progId="Equation.3">
                  <p:embed/>
                  <p:pic>
                    <p:nvPicPr>
                      <p:cNvPr id="21" name="Object 20"/>
                      <p:cNvPicPr/>
                      <p:nvPr/>
                    </p:nvPicPr>
                    <p:blipFill>
                      <a:blip r:embed="rId16"/>
                      <a:stretch>
                        <a:fillRect/>
                      </a:stretch>
                    </p:blipFill>
                    <p:spPr>
                      <a:xfrm>
                        <a:off x="3886200" y="4800600"/>
                        <a:ext cx="1458316" cy="618680"/>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6629400" y="3810001"/>
          <a:ext cx="1500298" cy="660661"/>
        </p:xfrm>
        <a:graphic>
          <a:graphicData uri="http://schemas.openxmlformats.org/presentationml/2006/ole">
            <mc:AlternateContent xmlns:mc="http://schemas.openxmlformats.org/markup-compatibility/2006">
              <mc:Choice xmlns:v="urn:schemas-microsoft-com:vml" Requires="v">
                <p:oleObj spid="_x0000_s20435" name="Equation" r:id="rId17" imgW="952500" imgH="419100" progId="Equation.3">
                  <p:embed/>
                </p:oleObj>
              </mc:Choice>
              <mc:Fallback>
                <p:oleObj name="Equation" r:id="rId17" imgW="952500" imgH="419100" progId="Equation.3">
                  <p:embed/>
                  <p:pic>
                    <p:nvPicPr>
                      <p:cNvPr id="23" name="Object 22"/>
                      <p:cNvPicPr/>
                      <p:nvPr/>
                    </p:nvPicPr>
                    <p:blipFill>
                      <a:blip r:embed="rId18"/>
                      <a:stretch>
                        <a:fillRect/>
                      </a:stretch>
                    </p:blipFill>
                    <p:spPr>
                      <a:xfrm>
                        <a:off x="6629400" y="3810001"/>
                        <a:ext cx="1500298" cy="660661"/>
                      </a:xfrm>
                      <a:prstGeom prst="rect">
                        <a:avLst/>
                      </a:prstGeom>
                    </p:spPr>
                  </p:pic>
                </p:oleObj>
              </mc:Fallback>
            </mc:AlternateContent>
          </a:graphicData>
        </a:graphic>
      </p:graphicFrame>
      <p:graphicFrame>
        <p:nvGraphicFramePr>
          <p:cNvPr id="24" name="Object 23"/>
          <p:cNvGraphicFramePr>
            <a:graphicFrameLocks noChangeAspect="1"/>
          </p:cNvGraphicFramePr>
          <p:nvPr/>
        </p:nvGraphicFramePr>
        <p:xfrm>
          <a:off x="6096000" y="4953000"/>
          <a:ext cx="380046" cy="259624"/>
        </p:xfrm>
        <a:graphic>
          <a:graphicData uri="http://schemas.openxmlformats.org/presentationml/2006/ole">
            <mc:AlternateContent xmlns:mc="http://schemas.openxmlformats.org/markup-compatibility/2006">
              <mc:Choice xmlns:v="urn:schemas-microsoft-com:vml" Requires="v">
                <p:oleObj spid="_x0000_s20436" name="Equation" r:id="rId19" imgW="241300" imgH="165100" progId="Equation.3">
                  <p:embed/>
                </p:oleObj>
              </mc:Choice>
              <mc:Fallback>
                <p:oleObj name="Equation" r:id="rId19" imgW="241300" imgH="165100" progId="Equation.3">
                  <p:embed/>
                  <p:pic>
                    <p:nvPicPr>
                      <p:cNvPr id="24" name="Object 23"/>
                      <p:cNvPicPr/>
                      <p:nvPr/>
                    </p:nvPicPr>
                    <p:blipFill>
                      <a:blip r:embed="rId20"/>
                      <a:stretch>
                        <a:fillRect/>
                      </a:stretch>
                    </p:blipFill>
                    <p:spPr>
                      <a:xfrm>
                        <a:off x="6096000" y="4953000"/>
                        <a:ext cx="380046" cy="259624"/>
                      </a:xfrm>
                      <a:prstGeom prst="rect">
                        <a:avLst/>
                      </a:prstGeom>
                    </p:spPr>
                  </p:pic>
                </p:oleObj>
              </mc:Fallback>
            </mc:AlternateContent>
          </a:graphicData>
        </a:graphic>
      </p:graphicFrame>
      <p:grpSp>
        <p:nvGrpSpPr>
          <p:cNvPr id="8" name="Group 7"/>
          <p:cNvGrpSpPr/>
          <p:nvPr/>
        </p:nvGrpSpPr>
        <p:grpSpPr>
          <a:xfrm>
            <a:off x="4986194" y="2829412"/>
            <a:ext cx="1301080" cy="304231"/>
            <a:chOff x="7432424" y="4508263"/>
            <a:chExt cx="1301080" cy="304231"/>
          </a:xfrm>
        </p:grpSpPr>
        <mc:AlternateContent xmlns:mc="http://schemas.openxmlformats.org/markup-compatibility/2006" xmlns:a14="http://schemas.microsoft.com/office/drawing/2010/main">
          <mc:Choice Requires="a14">
            <p:sp>
              <p:nvSpPr>
                <p:cNvPr id="3" name="TextBox 2"/>
                <p:cNvSpPr txBox="1"/>
                <p:nvPr/>
              </p:nvSpPr>
              <p:spPr>
                <a:xfrm>
                  <a:off x="7584260" y="4508263"/>
                  <a:ext cx="9890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2+0+0</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584260" y="4508263"/>
                  <a:ext cx="989053" cy="276999"/>
                </a:xfrm>
                <a:prstGeom prst="rect">
                  <a:avLst/>
                </a:prstGeom>
                <a:blipFill rotWithShape="0">
                  <a:blip r:embed="rId21"/>
                  <a:stretch>
                    <a:fillRect l="-5556" r="-5556" b="-11111"/>
                  </a:stretch>
                </a:blipFill>
              </p:spPr>
              <p:txBody>
                <a:bodyPr/>
                <a:lstStyle/>
                <a:p>
                  <a:r>
                    <a:rPr lang="en-US">
                      <a:noFill/>
                    </a:rPr>
                    <a:t> </a:t>
                  </a:r>
                </a:p>
              </p:txBody>
            </p:sp>
          </mc:Fallback>
        </mc:AlternateContent>
        <p:cxnSp>
          <p:nvCxnSpPr>
            <p:cNvPr id="7" name="Straight Connector 6"/>
            <p:cNvCxnSpPr/>
            <p:nvPr/>
          </p:nvCxnSpPr>
          <p:spPr bwMode="auto">
            <a:xfrm>
              <a:off x="7432424" y="4812494"/>
              <a:ext cx="1301080" cy="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mc:AlternateContent xmlns:mc="http://schemas.openxmlformats.org/markup-compatibility/2006" xmlns:a14="http://schemas.microsoft.com/office/drawing/2010/main">
        <mc:Choice Requires="a14">
          <p:sp>
            <p:nvSpPr>
              <p:cNvPr id="28" name="TextBox 27"/>
              <p:cNvSpPr txBox="1"/>
              <p:nvPr/>
            </p:nvSpPr>
            <p:spPr>
              <a:xfrm>
                <a:off x="4272030" y="3227250"/>
                <a:ext cx="1214371" cy="309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a:latin typeface="Cambria Math" panose="02040503050406030204" pitchFamily="18" charset="0"/>
                            </a:rPr>
                          </m:ctrlPr>
                        </m:radPr>
                        <m:deg/>
                        <m:e>
                          <m:r>
                            <a:rPr lang="en-US" i="1">
                              <a:latin typeface="Cambria Math" charset="0"/>
                            </a:rPr>
                            <m:t>2+0+0</m:t>
                          </m:r>
                          <m:r>
                            <m:rPr>
                              <m:nor/>
                            </m:rPr>
                            <a:rPr lang="en-US" dirty="0"/>
                            <m:t> </m:t>
                          </m:r>
                        </m:e>
                      </m:ra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4272030" y="3227250"/>
                <a:ext cx="1214371" cy="309700"/>
              </a:xfrm>
              <a:prstGeom prst="rect">
                <a:avLst/>
              </a:prstGeom>
              <a:blipFill>
                <a:blip r:embed="rId22"/>
                <a:stretch>
                  <a:fillRect t="-3846" r="-5208" b="-3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1687" y="2931838"/>
                <a:ext cx="1686552"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 </m:t>
                      </m:r>
                      <m:f>
                        <m:fPr>
                          <m:ctrlPr>
                            <a:rPr lang="en-US" i="1">
                              <a:latin typeface="Cambria Math" panose="02040503050406030204" pitchFamily="18" charset="0"/>
                            </a:rPr>
                          </m:ctrlPr>
                        </m:fPr>
                        <m:num>
                          <m:r>
                            <a:rPr lang="en-US" i="1">
                              <a:latin typeface="Cambria Math" charset="0"/>
                            </a:rPr>
                            <m:t>2</m:t>
                          </m:r>
                        </m:num>
                        <m:den>
                          <m:rad>
                            <m:radPr>
                              <m:degHide m:val="on"/>
                              <m:ctrlPr>
                                <a:rPr lang="en-US" i="1">
                                  <a:latin typeface="Cambria Math" panose="02040503050406030204" pitchFamily="18" charset="0"/>
                                </a:rPr>
                              </m:ctrlPr>
                            </m:radPr>
                            <m:deg/>
                            <m:e>
                              <m:r>
                                <a:rPr lang="en-US" i="1">
                                  <a:latin typeface="Cambria Math" charset="0"/>
                                </a:rPr>
                                <m:t>2</m:t>
                              </m:r>
                            </m:e>
                          </m:rad>
                          <m:rad>
                            <m:radPr>
                              <m:degHide m:val="on"/>
                              <m:ctrlPr>
                                <a:rPr lang="en-US" i="1">
                                  <a:latin typeface="Cambria Math" panose="02040503050406030204" pitchFamily="18" charset="0"/>
                                </a:rPr>
                              </m:ctrlPr>
                            </m:radPr>
                            <m:deg/>
                            <m:e>
                              <m:r>
                                <a:rPr lang="en-US" i="1">
                                  <a:latin typeface="Cambria Math" charset="0"/>
                                </a:rPr>
                                <m:t>38</m:t>
                              </m:r>
                            </m:e>
                          </m:rad>
                        </m:den>
                      </m:f>
                      <m:r>
                        <a:rPr lang="en-US">
                          <a:latin typeface="Cambria Math" charset="0"/>
                        </a:rPr>
                        <m:t>= .23</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6731687" y="2931838"/>
                <a:ext cx="1686552" cy="573362"/>
              </a:xfrm>
              <a:prstGeom prst="rect">
                <a:avLst/>
              </a:prstGeom>
              <a:blipFill>
                <a:blip r:embed="rId23"/>
                <a:stretch>
                  <a:fillRect l="-746" t="-4348" r="-2239" b="-6522"/>
                </a:stretch>
              </a:blipFill>
            </p:spPr>
            <p:txBody>
              <a:bodyPr/>
              <a:lstStyle/>
              <a:p>
                <a:r>
                  <a:rPr lang="en-US">
                    <a:noFill/>
                  </a:rPr>
                  <a:t> </a:t>
                </a:r>
              </a:p>
            </p:txBody>
          </p:sp>
        </mc:Fallback>
      </mc:AlternateContent>
    </p:spTree>
    <p:extLst>
      <p:ext uri="{BB962C8B-B14F-4D97-AF65-F5344CB8AC3E}">
        <p14:creationId xmlns:p14="http://schemas.microsoft.com/office/powerpoint/2010/main" val="25700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981" y="1036996"/>
            <a:ext cx="7467600" cy="742950"/>
          </a:xfrm>
        </p:spPr>
        <p:txBody>
          <a:bodyPr/>
          <a:lstStyle/>
          <a:p>
            <a:r>
              <a:rPr lang="en-US" dirty="0"/>
              <a:t>Visualizing vectors and angles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286000"/>
            <a:ext cx="6045200" cy="3532436"/>
          </a:xfrm>
        </p:spPr>
      </p:pic>
      <p:sp>
        <p:nvSpPr>
          <p:cNvPr id="4" name="Slide Number Placeholder 3"/>
          <p:cNvSpPr>
            <a:spLocks noGrp="1"/>
          </p:cNvSpPr>
          <p:nvPr>
            <p:ph type="sldNum" sz="quarter" idx="12"/>
          </p:nvPr>
        </p:nvSpPr>
        <p:spPr/>
        <p:txBody>
          <a:bodyPr/>
          <a:lstStyle/>
          <a:p>
            <a:fld id="{10F35DC5-7E65-8247-99AB-4E984F8A921E}" type="slidenum">
              <a:rPr lang="en-US" smtClean="0"/>
              <a:pPr/>
              <a:t>97</a:t>
            </a:fld>
            <a:endParaRPr lang="en-US"/>
          </a:p>
        </p:txBody>
      </p:sp>
      <p:graphicFrame>
        <p:nvGraphicFramePr>
          <p:cNvPr id="6" name="Content Placeholder 5"/>
          <p:cNvGraphicFramePr>
            <a:graphicFrameLocks/>
          </p:cNvGraphicFramePr>
          <p:nvPr/>
        </p:nvGraphicFramePr>
        <p:xfrm>
          <a:off x="5486400" y="1981200"/>
          <a:ext cx="3124200" cy="160020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400050">
                <a:tc>
                  <a:txBody>
                    <a:bodyPr/>
                    <a:lstStyle/>
                    <a:p>
                      <a:endParaRPr lang="en-US" sz="2000" dirty="0"/>
                    </a:p>
                  </a:txBody>
                  <a:tcPr/>
                </a:tc>
                <a:tc>
                  <a:txBody>
                    <a:bodyPr/>
                    <a:lstStyle/>
                    <a:p>
                      <a:r>
                        <a:rPr lang="en-US" sz="2000" dirty="0"/>
                        <a:t>large</a:t>
                      </a:r>
                    </a:p>
                  </a:txBody>
                  <a:tcPr/>
                </a:tc>
                <a:tc>
                  <a:txBody>
                    <a:bodyPr/>
                    <a:lstStyle/>
                    <a:p>
                      <a:r>
                        <a:rPr lang="en-US" sz="2000" dirty="0"/>
                        <a:t>data</a:t>
                      </a:r>
                    </a:p>
                  </a:txBody>
                  <a:tcPr/>
                </a:tc>
                <a:extLst>
                  <a:ext uri="{0D108BD9-81ED-4DB2-BD59-A6C34878D82A}">
                    <a16:rowId xmlns:a16="http://schemas.microsoft.com/office/drawing/2014/main" val="10000"/>
                  </a:ext>
                </a:extLst>
              </a:tr>
              <a:tr h="400050">
                <a:tc>
                  <a:txBody>
                    <a:bodyPr/>
                    <a:lstStyle/>
                    <a:p>
                      <a:r>
                        <a:rPr lang="en-US" sz="2000" dirty="0"/>
                        <a:t>apricot</a:t>
                      </a:r>
                    </a:p>
                  </a:txBody>
                  <a:tcPr/>
                </a:tc>
                <a:tc>
                  <a:txBody>
                    <a:bodyPr/>
                    <a:lstStyle/>
                    <a:p>
                      <a:r>
                        <a:rPr lang="en-US" sz="2000" dirty="0"/>
                        <a:t>2</a:t>
                      </a:r>
                    </a:p>
                  </a:txBody>
                  <a:tcPr/>
                </a:tc>
                <a:tc>
                  <a:txBody>
                    <a:bodyPr/>
                    <a:lstStyle/>
                    <a:p>
                      <a:r>
                        <a:rPr lang="en-US" sz="2000" dirty="0"/>
                        <a:t>0</a:t>
                      </a:r>
                    </a:p>
                  </a:txBody>
                  <a:tcPr/>
                </a:tc>
                <a:extLst>
                  <a:ext uri="{0D108BD9-81ED-4DB2-BD59-A6C34878D82A}">
                    <a16:rowId xmlns:a16="http://schemas.microsoft.com/office/drawing/2014/main" val="10001"/>
                  </a:ext>
                </a:extLst>
              </a:tr>
              <a:tr h="400050">
                <a:tc>
                  <a:txBody>
                    <a:bodyPr/>
                    <a:lstStyle/>
                    <a:p>
                      <a:r>
                        <a:rPr lang="en-US" sz="2000" dirty="0"/>
                        <a:t>digital</a:t>
                      </a:r>
                    </a:p>
                  </a:txBody>
                  <a:tcPr/>
                </a:tc>
                <a:tc>
                  <a:txBody>
                    <a:bodyPr/>
                    <a:lstStyle/>
                    <a:p>
                      <a:r>
                        <a:rPr lang="en-US" sz="2000" dirty="0"/>
                        <a:t>0</a:t>
                      </a:r>
                    </a:p>
                  </a:txBody>
                  <a:tcPr/>
                </a:tc>
                <a:tc>
                  <a:txBody>
                    <a:bodyPr/>
                    <a:lstStyle/>
                    <a:p>
                      <a:r>
                        <a:rPr lang="en-US" sz="2000" dirty="0"/>
                        <a:t>1</a:t>
                      </a:r>
                    </a:p>
                  </a:txBody>
                  <a:tcPr/>
                </a:tc>
                <a:extLst>
                  <a:ext uri="{0D108BD9-81ED-4DB2-BD59-A6C34878D82A}">
                    <a16:rowId xmlns:a16="http://schemas.microsoft.com/office/drawing/2014/main" val="10002"/>
                  </a:ext>
                </a:extLst>
              </a:tr>
              <a:tr h="400050">
                <a:tc>
                  <a:txBody>
                    <a:bodyPr/>
                    <a:lstStyle/>
                    <a:p>
                      <a:r>
                        <a:rPr lang="en-US" sz="2000" dirty="0"/>
                        <a:t>information</a:t>
                      </a:r>
                    </a:p>
                  </a:txBody>
                  <a:tcPr/>
                </a:tc>
                <a:tc>
                  <a:txBody>
                    <a:bodyPr/>
                    <a:lstStyle/>
                    <a:p>
                      <a:r>
                        <a:rPr lang="en-US" sz="2000" dirty="0"/>
                        <a:t>1</a:t>
                      </a:r>
                    </a:p>
                  </a:txBody>
                  <a:tcPr/>
                </a:tc>
                <a:tc>
                  <a:txBody>
                    <a:bodyPr/>
                    <a:lstStyle/>
                    <a:p>
                      <a:r>
                        <a:rPr lang="en-US" sz="2000" dirty="0"/>
                        <a:t>6</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179308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1295400"/>
            <a:ext cx="4004187" cy="1600200"/>
          </a:xfrm>
        </p:spPr>
        <p:txBody>
          <a:bodyPr>
            <a:normAutofit fontScale="90000"/>
          </a:bodyPr>
          <a:lstStyle/>
          <a:p>
            <a:r>
              <a:rPr lang="en-US" dirty="0"/>
              <a:t>Clustering vectors to visualize similarity in co-occurrence matrices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8112" y="1043371"/>
            <a:ext cx="3615889" cy="4532134"/>
          </a:xfrm>
        </p:spPr>
      </p:pic>
      <p:sp>
        <p:nvSpPr>
          <p:cNvPr id="4" name="Slide Number Placeholder 3"/>
          <p:cNvSpPr>
            <a:spLocks noGrp="1"/>
          </p:cNvSpPr>
          <p:nvPr>
            <p:ph type="sldNum" sz="quarter" idx="12"/>
          </p:nvPr>
        </p:nvSpPr>
        <p:spPr/>
        <p:txBody>
          <a:bodyPr/>
          <a:lstStyle/>
          <a:p>
            <a:fld id="{10F35DC5-7E65-8247-99AB-4E984F8A921E}" type="slidenum">
              <a:rPr lang="en-US" smtClean="0"/>
              <a:pPr/>
              <a:t>98</a:t>
            </a:fld>
            <a:endParaRPr lang="en-US"/>
          </a:p>
        </p:txBody>
      </p:sp>
      <p:sp>
        <p:nvSpPr>
          <p:cNvPr id="6" name="TextBox 5"/>
          <p:cNvSpPr txBox="1"/>
          <p:nvPr/>
        </p:nvSpPr>
        <p:spPr>
          <a:xfrm>
            <a:off x="5715000" y="5614834"/>
            <a:ext cx="1966244" cy="369332"/>
          </a:xfrm>
          <a:prstGeom prst="rect">
            <a:avLst/>
          </a:prstGeom>
          <a:noFill/>
        </p:spPr>
        <p:txBody>
          <a:bodyPr wrap="none" rtlCol="0">
            <a:spAutoFit/>
          </a:bodyPr>
          <a:lstStyle/>
          <a:p>
            <a:r>
              <a:rPr lang="en-US" dirty="0"/>
              <a:t>Rohde et al. (2006)</a:t>
            </a:r>
          </a:p>
        </p:txBody>
      </p:sp>
    </p:spTree>
    <p:extLst>
      <p:ext uri="{BB962C8B-B14F-4D97-AF65-F5344CB8AC3E}">
        <p14:creationId xmlns:p14="http://schemas.microsoft.com/office/powerpoint/2010/main" val="34561653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dirty="0"/>
              <a:t>Other possible similarity measures</a:t>
            </a:r>
          </a:p>
        </p:txBody>
      </p:sp>
      <p:sp>
        <p:nvSpPr>
          <p:cNvPr id="121859" name="Rectangle 3"/>
          <p:cNvSpPr>
            <a:spLocks noGrp="1" noChangeArrowheads="1"/>
          </p:cNvSpPr>
          <p:nvPr>
            <p:ph sz="quarter" idx="1"/>
          </p:nvPr>
        </p:nvSpPr>
        <p:spPr/>
        <p:txBody>
          <a:bodyPr/>
          <a:lstStyle/>
          <a:p>
            <a:endParaRPr lang="en-US"/>
          </a:p>
        </p:txBody>
      </p:sp>
      <p:pic>
        <p:nvPicPr>
          <p:cNvPr id="121860" name="Picture 4" descr="sim"/>
          <p:cNvPicPr>
            <a:picLocks noChangeAspect="1" noChangeArrowheads="1"/>
          </p:cNvPicPr>
          <p:nvPr/>
        </p:nvPicPr>
        <p:blipFill>
          <a:blip r:embed="rId2"/>
          <a:srcRect/>
          <a:stretch>
            <a:fillRect/>
          </a:stretch>
        </p:blipFill>
        <p:spPr bwMode="auto">
          <a:xfrm>
            <a:off x="381000" y="2286000"/>
            <a:ext cx="6794500" cy="3380624"/>
          </a:xfrm>
          <a:prstGeom prst="rect">
            <a:avLst/>
          </a:prstGeom>
          <a:noFill/>
          <a:ln w="9525">
            <a:noFill/>
            <a:miter lim="800000"/>
            <a:headEnd/>
            <a:tailEnd/>
          </a:ln>
        </p:spPr>
      </p:pic>
    </p:spTree>
    <p:extLst>
      <p:ext uri="{BB962C8B-B14F-4D97-AF65-F5344CB8AC3E}">
        <p14:creationId xmlns:p14="http://schemas.microsoft.com/office/powerpoint/2010/main" val="57404907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6275</Words>
  <Application>Microsoft Macintosh PowerPoint</Application>
  <PresentationFormat>On-screen Show (4:3)</PresentationFormat>
  <Paragraphs>1173</Paragraphs>
  <Slides>121</Slides>
  <Notes>50</Notes>
  <HiddenSlides>10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121</vt:i4>
      </vt:variant>
    </vt:vector>
  </HeadingPairs>
  <TitlesOfParts>
    <vt:vector size="144" baseType="lpstr">
      <vt:lpstr>Arial</vt:lpstr>
      <vt:lpstr>Calibri</vt:lpstr>
      <vt:lpstr>Calibri (Body)</vt:lpstr>
      <vt:lpstr>Calibri (Headings)</vt:lpstr>
      <vt:lpstr>Calibri Light</vt:lpstr>
      <vt:lpstr>Cambria Math</vt:lpstr>
      <vt:lpstr>Chalkduster</vt:lpstr>
      <vt:lpstr>Courier</vt:lpstr>
      <vt:lpstr>Helvetica</vt:lpstr>
      <vt:lpstr>Helvetica Light</vt:lpstr>
      <vt:lpstr>Helvetica Neue</vt:lpstr>
      <vt:lpstr>Helvetica Neue Light</vt:lpstr>
      <vt:lpstr>Helvetica Neue Medium</vt:lpstr>
      <vt:lpstr>Lucida Grande</vt:lpstr>
      <vt:lpstr>Lucida Sans</vt:lpstr>
      <vt:lpstr>Lucida Sans Unicode</vt:lpstr>
      <vt:lpstr>Menlo</vt:lpstr>
      <vt:lpstr>Times</vt:lpstr>
      <vt:lpstr>Times New Roman</vt:lpstr>
      <vt:lpstr>Wingdings</vt:lpstr>
      <vt:lpstr>Retrospect</vt:lpstr>
      <vt:lpstr>Worksheet</vt:lpstr>
      <vt:lpstr>Equation</vt:lpstr>
      <vt:lpstr>CIS 530: Vector Semantics</vt:lpstr>
      <vt:lpstr>Reminders</vt:lpstr>
      <vt:lpstr>Word Meaning</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Information Retrieval</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Co-occurrence vectors based on syntactic dependencies</vt:lpstr>
      <vt:lpstr>Alternates to counts</vt:lpstr>
      <vt:lpstr>TF-IDF</vt:lpstr>
      <vt:lpstr>Sparse v. Dense Vectors</vt:lpstr>
      <vt:lpstr>How do we get dense vectors?</vt:lpstr>
      <vt:lpstr>Skip-grams, CBOW</vt:lpstr>
      <vt:lpstr>Skip-Grams</vt:lpstr>
      <vt:lpstr>Negative sampling</vt:lpstr>
      <vt:lpstr>Neural Network</vt:lpstr>
      <vt:lpstr>Properties of Embeddings</vt:lpstr>
      <vt:lpstr>Embeddings capture relational meanings</vt:lpstr>
      <vt:lpstr>PowerPoint Presentation</vt:lpstr>
      <vt:lpstr>Demo of word vectors</vt:lpstr>
      <vt:lpstr>Demo of word vectors</vt:lpstr>
      <vt:lpstr>Many possible models</vt:lpstr>
      <vt:lpstr>Many possible models</vt:lpstr>
      <vt:lpstr>How do we pick the right combination?</vt:lpstr>
      <vt:lpstr>Evaluating word vectors</vt:lpstr>
      <vt:lpstr>Psycholinguistics Data</vt:lpstr>
      <vt:lpstr>Computing correlation</vt:lpstr>
      <vt:lpstr>Does similarity == semantics?</vt:lpstr>
      <vt:lpstr>Acknowledgements</vt:lpstr>
      <vt:lpstr>Vector Semantics</vt:lpstr>
      <vt:lpstr>Why vector models of meaning? Computing the similarity between words</vt:lpstr>
      <vt:lpstr>Word similarity for plagiarism detection</vt:lpstr>
      <vt:lpstr>Distributional models of meaning = vector-space models of meaning  = vector semantics</vt:lpstr>
      <vt:lpstr>Intuition of distributional word similarity</vt:lpstr>
      <vt:lpstr>Intuition</vt:lpstr>
      <vt:lpstr>Term-document matrix</vt:lpstr>
      <vt:lpstr>Term-document matrix</vt:lpstr>
      <vt:lpstr>Comparing the similarity of documents</vt:lpstr>
      <vt:lpstr>Comparing the similarity of documents</vt:lpstr>
      <vt:lpstr> Term-document matrix</vt:lpstr>
      <vt:lpstr>The words in a term-document matrix</vt:lpstr>
      <vt:lpstr>The words in a term-document matrix</vt:lpstr>
      <vt:lpstr>Distributional Hypothesis</vt:lpstr>
      <vt:lpstr>Word-word matrix</vt:lpstr>
      <vt:lpstr>Defining a co-occurrence matrix</vt:lpstr>
      <vt:lpstr>DIRT</vt:lpstr>
      <vt:lpstr>Define a co-occurrence matrix</vt:lpstr>
      <vt:lpstr>Term-context matrix for word similarity</vt:lpstr>
      <vt:lpstr>The word-word or word-context matrix</vt:lpstr>
      <vt:lpstr>Word-word matrix</vt:lpstr>
      <vt:lpstr>Related versus similar</vt:lpstr>
      <vt:lpstr>Vector Semantics</vt:lpstr>
      <vt:lpstr>Measuring similarity</vt:lpstr>
      <vt:lpstr>Problem with dot product</vt:lpstr>
      <vt:lpstr>Solution: cosine</vt:lpstr>
      <vt:lpstr>Cosine for computing similarity</vt:lpstr>
      <vt:lpstr>Cosine as a similarity metric</vt:lpstr>
      <vt:lpstr>PowerPoint Presentation</vt:lpstr>
      <vt:lpstr>Visualizing vectors and angles</vt:lpstr>
      <vt:lpstr>Clustering vectors to visualize similarity in co-occurrence matrices</vt:lpstr>
      <vt:lpstr>Other possible similarity measures</vt:lpstr>
      <vt:lpstr>Vector Semantics</vt:lpstr>
      <vt:lpstr>Using syntax to define a word’s context</vt:lpstr>
      <vt:lpstr>Co-occurrence vectors based on syntactic dependencies</vt:lpstr>
      <vt:lpstr>Syntactic dependencies for dimensions</vt:lpstr>
      <vt:lpstr>TF-IDF</vt:lpstr>
      <vt:lpstr>TF-IDF</vt:lpstr>
      <vt:lpstr>Vector Semantics</vt:lpstr>
      <vt:lpstr>Problem with raw counts</vt:lpstr>
      <vt:lpstr>Pointwise Mutual Information</vt:lpstr>
      <vt:lpstr>PMI applied to dependency relations</vt:lpstr>
      <vt:lpstr>Positive Pointwise Mutual Information</vt:lpstr>
      <vt:lpstr>Computing PPMI on a term-context matrix</vt:lpstr>
      <vt:lpstr>PowerPoint Presentation</vt:lpstr>
      <vt:lpstr>PowerPoint Presentation</vt:lpstr>
      <vt:lpstr>Weighting PMI</vt:lpstr>
      <vt:lpstr>Weighting PMI: Giving rare context words slightly higher probability</vt:lpstr>
      <vt:lpstr>Use Laplace (add-1) smoothing</vt:lpstr>
      <vt:lpstr>PowerPoint Presentation</vt:lpstr>
      <vt:lpstr>PPMI versus add-2 smoothed PPMI</vt:lpstr>
      <vt:lpstr>Vector Semantics</vt:lpstr>
      <vt:lpstr>Evaluating similarity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Vector Semantics</dc:title>
  <dc:creator>Callison-Burch, Christopher</dc:creator>
  <cp:lastModifiedBy>Callison-Burch, Christopher</cp:lastModifiedBy>
  <cp:revision>17</cp:revision>
  <dcterms:created xsi:type="dcterms:W3CDTF">2020-02-03T16:51:04Z</dcterms:created>
  <dcterms:modified xsi:type="dcterms:W3CDTF">2020-02-03T17:12:52Z</dcterms:modified>
</cp:coreProperties>
</file>